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79" r:id="rId4"/>
    <p:sldId id="278" r:id="rId5"/>
    <p:sldId id="258" r:id="rId6"/>
    <p:sldId id="275" r:id="rId7"/>
    <p:sldId id="268" r:id="rId8"/>
    <p:sldId id="269" r:id="rId9"/>
    <p:sldId id="262" r:id="rId10"/>
    <p:sldId id="270" r:id="rId11"/>
    <p:sldId id="277" r:id="rId12"/>
    <p:sldId id="274" r:id="rId13"/>
    <p:sldId id="264" r:id="rId14"/>
    <p:sldId id="265" r:id="rId15"/>
    <p:sldId id="288" r:id="rId16"/>
    <p:sldId id="283" r:id="rId17"/>
    <p:sldId id="281" r:id="rId18"/>
    <p:sldId id="287" r:id="rId19"/>
    <p:sldId id="291" r:id="rId20"/>
    <p:sldId id="292" r:id="rId21"/>
    <p:sldId id="276" r:id="rId22"/>
    <p:sldId id="303" r:id="rId23"/>
    <p:sldId id="299" r:id="rId24"/>
    <p:sldId id="294" r:id="rId25"/>
    <p:sldId id="272" r:id="rId26"/>
    <p:sldId id="295" r:id="rId27"/>
    <p:sldId id="296" r:id="rId28"/>
    <p:sldId id="285" r:id="rId29"/>
    <p:sldId id="300" r:id="rId30"/>
    <p:sldId id="301" r:id="rId31"/>
    <p:sldId id="282" r:id="rId32"/>
    <p:sldId id="284" r:id="rId33"/>
    <p:sldId id="280" r:id="rId34"/>
    <p:sldId id="302" r:id="rId35"/>
  </p:sldIdLst>
  <p:sldSz cx="9144000" cy="5143500" type="screen16x9"/>
  <p:notesSz cx="6858000" cy="9144000"/>
  <p:embeddedFontLst>
    <p:embeddedFont>
      <p:font typeface="a시월구일3" panose="02020600000000000000" pitchFamily="18" charset="-127"/>
      <p:regular r:id="rId37"/>
    </p:embeddedFont>
    <p:embeddedFont>
      <p:font typeface="THE명품고딕B" panose="02020603020101020101" pitchFamily="18" charset="-127"/>
      <p:regular r:id="rId38"/>
    </p:embeddedFont>
    <p:embeddedFont>
      <p:font typeface="맑은 고딕" panose="020B0503020000020004" pitchFamily="34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BE58"/>
    <a:srgbClr val="A1E3A4"/>
    <a:srgbClr val="8BDD8F"/>
    <a:srgbClr val="407239"/>
    <a:srgbClr val="C4A06A"/>
    <a:srgbClr val="7FC133"/>
    <a:srgbClr val="C2EAD4"/>
    <a:srgbClr val="31A537"/>
    <a:srgbClr val="FFE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4" autoAdjust="0"/>
    <p:restoredTop sz="90464" autoAdjust="0"/>
  </p:normalViewPr>
  <p:slideViewPr>
    <p:cSldViewPr showGuides="1">
      <p:cViewPr varScale="1">
        <p:scale>
          <a:sx n="113" d="100"/>
          <a:sy n="113" d="100"/>
        </p:scale>
        <p:origin x="821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on-yujin\Downloads\&#54224;&#44592;&#47932;&#51116;&#54876;&#50857;&#47456;_20210825122453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on-yujin\Downloads\&#54224;&#44592;&#47932;&#51116;&#54876;&#50857;&#47456;_20210825122453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전라남도 생활폐기물</a:t>
            </a:r>
            <a:r>
              <a:rPr lang="ko-KR" altLang="en-US" sz="1200" baseline="0" dirty="0"/>
              <a:t> 현황</a:t>
            </a:r>
            <a:endParaRPr lang="ko-KR" alt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생활계 폐기물 (톤)</c:v>
                </c:pt>
              </c:strCache>
            </c:strRef>
          </c:tx>
          <c:spPr>
            <a:solidFill>
              <a:srgbClr val="7FC133"/>
            </a:solidFill>
            <a:ln>
              <a:noFill/>
            </a:ln>
            <a:effectLst/>
          </c:spPr>
          <c:invertIfNegative val="0"/>
          <c:cat>
            <c:strRef>
              <c:f>Sheet2!$B$1:$W$1</c:f>
              <c:strCache>
                <c:ptCount val="22"/>
                <c:pt idx="0">
                  <c:v>목포시</c:v>
                </c:pt>
                <c:pt idx="1">
                  <c:v>여수시</c:v>
                </c:pt>
                <c:pt idx="2">
                  <c:v>순천시</c:v>
                </c:pt>
                <c:pt idx="3">
                  <c:v>나주시</c:v>
                </c:pt>
                <c:pt idx="4">
                  <c:v>광양시</c:v>
                </c:pt>
                <c:pt idx="5">
                  <c:v>담양군</c:v>
                </c:pt>
                <c:pt idx="6">
                  <c:v>곡성군</c:v>
                </c:pt>
                <c:pt idx="7">
                  <c:v>구례군</c:v>
                </c:pt>
                <c:pt idx="8">
                  <c:v>고흥군</c:v>
                </c:pt>
                <c:pt idx="9">
                  <c:v>보성군</c:v>
                </c:pt>
                <c:pt idx="10">
                  <c:v>화순군</c:v>
                </c:pt>
                <c:pt idx="11">
                  <c:v>장흥군</c:v>
                </c:pt>
                <c:pt idx="12">
                  <c:v>강진군</c:v>
                </c:pt>
                <c:pt idx="13">
                  <c:v>해남군</c:v>
                </c:pt>
                <c:pt idx="14">
                  <c:v>영암군</c:v>
                </c:pt>
                <c:pt idx="15">
                  <c:v>무안군</c:v>
                </c:pt>
                <c:pt idx="16">
                  <c:v>함평군</c:v>
                </c:pt>
                <c:pt idx="17">
                  <c:v>영광군</c:v>
                </c:pt>
                <c:pt idx="18">
                  <c:v>장성군</c:v>
                </c:pt>
                <c:pt idx="19">
                  <c:v>완도군</c:v>
                </c:pt>
                <c:pt idx="20">
                  <c:v>진도군</c:v>
                </c:pt>
                <c:pt idx="21">
                  <c:v>신안군</c:v>
                </c:pt>
              </c:strCache>
            </c:strRef>
          </c:cat>
          <c:val>
            <c:numRef>
              <c:f>Sheet2!$B$2:$W$2</c:f>
              <c:numCache>
                <c:formatCode>General</c:formatCode>
                <c:ptCount val="22"/>
                <c:pt idx="0">
                  <c:v>256.3</c:v>
                </c:pt>
                <c:pt idx="1">
                  <c:v>435.1</c:v>
                </c:pt>
                <c:pt idx="2">
                  <c:v>293.89999999999998</c:v>
                </c:pt>
                <c:pt idx="3">
                  <c:v>71.8</c:v>
                </c:pt>
                <c:pt idx="4">
                  <c:v>243.8</c:v>
                </c:pt>
                <c:pt idx="5">
                  <c:v>20.7</c:v>
                </c:pt>
                <c:pt idx="6">
                  <c:v>21.5</c:v>
                </c:pt>
                <c:pt idx="7">
                  <c:v>17.3</c:v>
                </c:pt>
                <c:pt idx="8">
                  <c:v>64.900000000000006</c:v>
                </c:pt>
                <c:pt idx="9">
                  <c:v>30.6</c:v>
                </c:pt>
                <c:pt idx="10">
                  <c:v>46.2</c:v>
                </c:pt>
                <c:pt idx="11">
                  <c:v>24.4</c:v>
                </c:pt>
                <c:pt idx="12">
                  <c:v>29.5</c:v>
                </c:pt>
                <c:pt idx="13">
                  <c:v>63.2</c:v>
                </c:pt>
                <c:pt idx="14">
                  <c:v>73.2</c:v>
                </c:pt>
                <c:pt idx="15">
                  <c:v>81.900000000000006</c:v>
                </c:pt>
                <c:pt idx="16">
                  <c:v>19.100000000000001</c:v>
                </c:pt>
                <c:pt idx="17">
                  <c:v>110.7</c:v>
                </c:pt>
                <c:pt idx="18">
                  <c:v>43.5</c:v>
                </c:pt>
                <c:pt idx="19">
                  <c:v>43.9</c:v>
                </c:pt>
                <c:pt idx="20">
                  <c:v>35.5</c:v>
                </c:pt>
                <c:pt idx="21">
                  <c:v>39.799999999999997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0D-4259-9B35-AAACFCE6D64D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재활용</c:v>
                </c:pt>
              </c:strCache>
            </c:strRef>
          </c:tx>
          <c:spPr>
            <a:solidFill>
              <a:srgbClr val="FFBE58"/>
            </a:solidFill>
            <a:ln>
              <a:noFill/>
            </a:ln>
            <a:effectLst/>
          </c:spPr>
          <c:invertIfNegative val="0"/>
          <c:cat>
            <c:strRef>
              <c:f>Sheet2!$B$1:$W$1</c:f>
              <c:strCache>
                <c:ptCount val="22"/>
                <c:pt idx="0">
                  <c:v>목포시</c:v>
                </c:pt>
                <c:pt idx="1">
                  <c:v>여수시</c:v>
                </c:pt>
                <c:pt idx="2">
                  <c:v>순천시</c:v>
                </c:pt>
                <c:pt idx="3">
                  <c:v>나주시</c:v>
                </c:pt>
                <c:pt idx="4">
                  <c:v>광양시</c:v>
                </c:pt>
                <c:pt idx="5">
                  <c:v>담양군</c:v>
                </c:pt>
                <c:pt idx="6">
                  <c:v>곡성군</c:v>
                </c:pt>
                <c:pt idx="7">
                  <c:v>구례군</c:v>
                </c:pt>
                <c:pt idx="8">
                  <c:v>고흥군</c:v>
                </c:pt>
                <c:pt idx="9">
                  <c:v>보성군</c:v>
                </c:pt>
                <c:pt idx="10">
                  <c:v>화순군</c:v>
                </c:pt>
                <c:pt idx="11">
                  <c:v>장흥군</c:v>
                </c:pt>
                <c:pt idx="12">
                  <c:v>강진군</c:v>
                </c:pt>
                <c:pt idx="13">
                  <c:v>해남군</c:v>
                </c:pt>
                <c:pt idx="14">
                  <c:v>영암군</c:v>
                </c:pt>
                <c:pt idx="15">
                  <c:v>무안군</c:v>
                </c:pt>
                <c:pt idx="16">
                  <c:v>함평군</c:v>
                </c:pt>
                <c:pt idx="17">
                  <c:v>영광군</c:v>
                </c:pt>
                <c:pt idx="18">
                  <c:v>장성군</c:v>
                </c:pt>
                <c:pt idx="19">
                  <c:v>완도군</c:v>
                </c:pt>
                <c:pt idx="20">
                  <c:v>진도군</c:v>
                </c:pt>
                <c:pt idx="21">
                  <c:v>신안군</c:v>
                </c:pt>
              </c:strCache>
            </c:strRef>
          </c:cat>
          <c:val>
            <c:numRef>
              <c:f>Sheet2!$B$3:$W$3</c:f>
              <c:numCache>
                <c:formatCode>General</c:formatCode>
                <c:ptCount val="22"/>
                <c:pt idx="0">
                  <c:v>136.1</c:v>
                </c:pt>
                <c:pt idx="1">
                  <c:v>142.4</c:v>
                </c:pt>
                <c:pt idx="2">
                  <c:v>226.4</c:v>
                </c:pt>
                <c:pt idx="3">
                  <c:v>37.1</c:v>
                </c:pt>
                <c:pt idx="4">
                  <c:v>96.5</c:v>
                </c:pt>
                <c:pt idx="5">
                  <c:v>10.7</c:v>
                </c:pt>
                <c:pt idx="6">
                  <c:v>21.5</c:v>
                </c:pt>
                <c:pt idx="7">
                  <c:v>13.9</c:v>
                </c:pt>
                <c:pt idx="8">
                  <c:v>10.3</c:v>
                </c:pt>
                <c:pt idx="9">
                  <c:v>17.2</c:v>
                </c:pt>
                <c:pt idx="10">
                  <c:v>22.2</c:v>
                </c:pt>
                <c:pt idx="11">
                  <c:v>7.2</c:v>
                </c:pt>
                <c:pt idx="12">
                  <c:v>15</c:v>
                </c:pt>
                <c:pt idx="13">
                  <c:v>42</c:v>
                </c:pt>
                <c:pt idx="14">
                  <c:v>41.4</c:v>
                </c:pt>
                <c:pt idx="15">
                  <c:v>21.6</c:v>
                </c:pt>
                <c:pt idx="16">
                  <c:v>3.8</c:v>
                </c:pt>
                <c:pt idx="17">
                  <c:v>68.3</c:v>
                </c:pt>
                <c:pt idx="18">
                  <c:v>21.4</c:v>
                </c:pt>
                <c:pt idx="19">
                  <c:v>10</c:v>
                </c:pt>
                <c:pt idx="20">
                  <c:v>15.6</c:v>
                </c:pt>
                <c:pt idx="2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0D-4259-9B35-AAACFCE6D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8609952"/>
        <c:axId val="1608610368"/>
      </c:barChart>
      <c:catAx>
        <c:axId val="160860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8610368"/>
        <c:crosses val="autoZero"/>
        <c:auto val="1"/>
        <c:lblAlgn val="ctr"/>
        <c:lblOffset val="100"/>
        <c:noMultiLvlLbl val="0"/>
      </c:catAx>
      <c:valAx>
        <c:axId val="160861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8609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생활폐기물에 대한 재활용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생활폐기물에 대한 재활용 비율</c:v>
                </c:pt>
              </c:strCache>
            </c:strRef>
          </c:tx>
          <c:spPr>
            <a:solidFill>
              <a:srgbClr val="8BDD8F"/>
            </a:solidFill>
            <a:ln>
              <a:noFill/>
            </a:ln>
            <a:effectLst/>
          </c:spPr>
          <c:invertIfNegative val="0"/>
          <c:cat>
            <c:strRef>
              <c:f>Sheet2!$B$1:$W$1</c:f>
              <c:strCache>
                <c:ptCount val="22"/>
                <c:pt idx="0">
                  <c:v>목포시</c:v>
                </c:pt>
                <c:pt idx="1">
                  <c:v>여수시</c:v>
                </c:pt>
                <c:pt idx="2">
                  <c:v>순천시</c:v>
                </c:pt>
                <c:pt idx="3">
                  <c:v>나주시</c:v>
                </c:pt>
                <c:pt idx="4">
                  <c:v>광양시</c:v>
                </c:pt>
                <c:pt idx="5">
                  <c:v>담양군</c:v>
                </c:pt>
                <c:pt idx="6">
                  <c:v>곡성군</c:v>
                </c:pt>
                <c:pt idx="7">
                  <c:v>구례군</c:v>
                </c:pt>
                <c:pt idx="8">
                  <c:v>고흥군</c:v>
                </c:pt>
                <c:pt idx="9">
                  <c:v>보성군</c:v>
                </c:pt>
                <c:pt idx="10">
                  <c:v>화순군</c:v>
                </c:pt>
                <c:pt idx="11">
                  <c:v>장흥군</c:v>
                </c:pt>
                <c:pt idx="12">
                  <c:v>강진군</c:v>
                </c:pt>
                <c:pt idx="13">
                  <c:v>해남군</c:v>
                </c:pt>
                <c:pt idx="14">
                  <c:v>영암군</c:v>
                </c:pt>
                <c:pt idx="15">
                  <c:v>무안군</c:v>
                </c:pt>
                <c:pt idx="16">
                  <c:v>함평군</c:v>
                </c:pt>
                <c:pt idx="17">
                  <c:v>영광군</c:v>
                </c:pt>
                <c:pt idx="18">
                  <c:v>장성군</c:v>
                </c:pt>
                <c:pt idx="19">
                  <c:v>완도군</c:v>
                </c:pt>
                <c:pt idx="20">
                  <c:v>진도군</c:v>
                </c:pt>
                <c:pt idx="21">
                  <c:v>신안군</c:v>
                </c:pt>
              </c:strCache>
            </c:strRef>
          </c:cat>
          <c:val>
            <c:numRef>
              <c:f>Sheet2!$B$2:$W$2</c:f>
              <c:numCache>
                <c:formatCode>General</c:formatCode>
                <c:ptCount val="22"/>
                <c:pt idx="0">
                  <c:v>53.10183</c:v>
                </c:pt>
                <c:pt idx="1">
                  <c:v>32.728110000000001</c:v>
                </c:pt>
                <c:pt idx="2">
                  <c:v>77.033000000000001</c:v>
                </c:pt>
                <c:pt idx="3">
                  <c:v>51.671309999999998</c:v>
                </c:pt>
                <c:pt idx="4">
                  <c:v>39.581620000000001</c:v>
                </c:pt>
                <c:pt idx="5">
                  <c:v>51.690820000000002</c:v>
                </c:pt>
                <c:pt idx="6">
                  <c:v>100</c:v>
                </c:pt>
                <c:pt idx="7">
                  <c:v>80.346819999999994</c:v>
                </c:pt>
                <c:pt idx="8">
                  <c:v>15.870570000000001</c:v>
                </c:pt>
                <c:pt idx="9">
                  <c:v>56.209150000000001</c:v>
                </c:pt>
                <c:pt idx="10">
                  <c:v>48.051949999999998</c:v>
                </c:pt>
                <c:pt idx="11">
                  <c:v>29.508199999999999</c:v>
                </c:pt>
                <c:pt idx="12">
                  <c:v>50.847459999999998</c:v>
                </c:pt>
                <c:pt idx="13">
                  <c:v>66.455699999999993</c:v>
                </c:pt>
                <c:pt idx="14">
                  <c:v>56.557380000000002</c:v>
                </c:pt>
                <c:pt idx="15">
                  <c:v>26.373629999999999</c:v>
                </c:pt>
                <c:pt idx="16">
                  <c:v>19.895289999999999</c:v>
                </c:pt>
                <c:pt idx="17">
                  <c:v>61.698279999999997</c:v>
                </c:pt>
                <c:pt idx="18">
                  <c:v>49.195399999999999</c:v>
                </c:pt>
                <c:pt idx="19">
                  <c:v>22.779039999999998</c:v>
                </c:pt>
                <c:pt idx="20">
                  <c:v>43.943660000000001</c:v>
                </c:pt>
                <c:pt idx="21">
                  <c:v>40.201009999999997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2A-4B26-98D3-1F7A415241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7877392"/>
        <c:axId val="907876144"/>
      </c:barChart>
      <c:catAx>
        <c:axId val="90787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07876144"/>
        <c:crosses val="autoZero"/>
        <c:auto val="1"/>
        <c:lblAlgn val="ctr"/>
        <c:lblOffset val="100"/>
        <c:noMultiLvlLbl val="0"/>
      </c:catAx>
      <c:valAx>
        <c:axId val="9078761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0787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19045-3899-4A0F-9C3B-88DE2980C951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BF8B4-13C8-4B51-8CEA-71F41CE49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07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BF8B4-13C8-4B51-8CEA-71F41CE49FA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5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1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5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61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0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58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36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8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6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9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6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675D0-0761-4C2C-8AF9-73DA849808DA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5784A-1D93-492F-A46F-DA78773E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5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819B0-07FA-4665-AC35-613FD480CFB6}"/>
              </a:ext>
            </a:extLst>
          </p:cNvPr>
          <p:cNvSpPr txBox="1"/>
          <p:nvPr/>
        </p:nvSpPr>
        <p:spPr>
          <a:xfrm>
            <a:off x="251520" y="1798897"/>
            <a:ext cx="5112568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광양시 재활용품 자동수거기 최적 위치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7FE1B-17CA-4970-9187-CC2E7826B835}"/>
              </a:ext>
            </a:extLst>
          </p:cNvPr>
          <p:cNvSpPr txBox="1"/>
          <p:nvPr/>
        </p:nvSpPr>
        <p:spPr>
          <a:xfrm>
            <a:off x="5796136" y="4519639"/>
            <a:ext cx="309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직장인의꿈은퇴사</a:t>
            </a:r>
            <a:endParaRPr lang="ko-KR" altLang="en-US" sz="1400" dirty="0"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A722-BACC-45C8-A7D4-D25432DA9600}"/>
              </a:ext>
            </a:extLst>
          </p:cNvPr>
          <p:cNvSpPr txBox="1"/>
          <p:nvPr/>
        </p:nvSpPr>
        <p:spPr>
          <a:xfrm>
            <a:off x="251520" y="623861"/>
            <a:ext cx="6912768" cy="119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solidFill>
                  <a:srgbClr val="00B050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재활용</a:t>
            </a:r>
            <a:r>
              <a:rPr lang="ko-KR" altLang="en-US" sz="54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 장려 </a:t>
            </a:r>
            <a:r>
              <a:rPr lang="ko-KR" altLang="en-US" sz="44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프로젝트</a:t>
            </a:r>
            <a:endParaRPr lang="ko-KR" altLang="en-US" sz="54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D9709-0C9C-49BB-B1D8-3BE3C4A0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9" t="9800" r="22039" b="28123"/>
          <a:stretch/>
        </p:blipFill>
        <p:spPr>
          <a:xfrm>
            <a:off x="5652120" y="1923678"/>
            <a:ext cx="2639113" cy="24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5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"/>
    </mc:Choice>
    <mc:Fallback xmlns="">
      <p:transition spd="slow" advTm="3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1882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02. </a:t>
              </a:r>
              <a:r>
                <a:rPr lang="ko-KR" altLang="en-US" sz="2800" dirty="0" err="1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전처리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37DBE6A-0402-473F-940E-689273BC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49674"/>
            <a:ext cx="3469350" cy="18570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EE7F9D-E36B-40A6-97C5-CF9A75B3A915}"/>
              </a:ext>
            </a:extLst>
          </p:cNvPr>
          <p:cNvSpPr txBox="1"/>
          <p:nvPr/>
        </p:nvSpPr>
        <p:spPr>
          <a:xfrm>
            <a:off x="323528" y="86597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1) 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읍면동에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따른 장려금 합계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33555-38FB-47C2-BD79-30CA0D200D61}"/>
              </a:ext>
            </a:extLst>
          </p:cNvPr>
          <p:cNvSpPr txBox="1"/>
          <p:nvPr/>
        </p:nvSpPr>
        <p:spPr>
          <a:xfrm>
            <a:off x="685392" y="1404186"/>
            <a:ext cx="6599201" cy="11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/>
              <a:t>장려금지급 데이터에 있는 도로명 주소 </a:t>
            </a:r>
            <a:r>
              <a:rPr lang="ko-KR" altLang="en-US" sz="1300" dirty="0" err="1"/>
              <a:t>결측치</a:t>
            </a:r>
            <a:r>
              <a:rPr lang="ko-KR" altLang="en-US" sz="1300" dirty="0"/>
              <a:t> 처리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 err="1"/>
              <a:t>읍면동에</a:t>
            </a:r>
            <a:r>
              <a:rPr lang="ko-KR" altLang="en-US" sz="1300" dirty="0"/>
              <a:t> 따른 장려금 합계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 err="1"/>
              <a:t>카카오맵</a:t>
            </a:r>
            <a:r>
              <a:rPr lang="ko-KR" altLang="en-US" sz="1300" dirty="0"/>
              <a:t> </a:t>
            </a:r>
            <a:r>
              <a:rPr lang="en-US" altLang="ko-KR" sz="1300" dirty="0" err="1"/>
              <a:t>api</a:t>
            </a:r>
            <a:r>
              <a:rPr lang="ko-KR" altLang="en-US" sz="1300" dirty="0"/>
              <a:t>와 연동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/>
              <a:t>광양시 내 </a:t>
            </a:r>
            <a:r>
              <a:rPr lang="en-US" altLang="ko-KR" sz="1300" dirty="0"/>
              <a:t>7</a:t>
            </a:r>
            <a:r>
              <a:rPr lang="ko-KR" altLang="en-US" sz="1300" dirty="0"/>
              <a:t>개 동의 </a:t>
            </a:r>
            <a:r>
              <a:rPr lang="ko-KR" altLang="en-US" sz="1300" dirty="0" err="1"/>
              <a:t>읍면동</a:t>
            </a:r>
            <a:r>
              <a:rPr lang="ko-KR" altLang="en-US" sz="1300" dirty="0"/>
              <a:t> 장려금 현황을 확인</a:t>
            </a: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11365377-1EBC-420A-B405-AF7DAB16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084" y="2945239"/>
            <a:ext cx="3522894" cy="176144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B85748C-592A-4089-8A7D-3A7869B9FC95}"/>
              </a:ext>
            </a:extLst>
          </p:cNvPr>
          <p:cNvGrpSpPr/>
          <p:nvPr/>
        </p:nvGrpSpPr>
        <p:grpSpPr>
          <a:xfrm>
            <a:off x="5580112" y="843558"/>
            <a:ext cx="3541358" cy="1284293"/>
            <a:chOff x="6228184" y="816530"/>
            <a:chExt cx="2915816" cy="117211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92B196D-81C1-41D7-B46F-3EA9A69C5DFA}"/>
                </a:ext>
              </a:extLst>
            </p:cNvPr>
            <p:cNvSpPr/>
            <p:nvPr/>
          </p:nvSpPr>
          <p:spPr>
            <a:xfrm>
              <a:off x="6228184" y="905007"/>
              <a:ext cx="2806808" cy="926951"/>
            </a:xfrm>
            <a:prstGeom prst="roundRect">
              <a:avLst/>
            </a:prstGeom>
            <a:noFill/>
            <a:ln>
              <a:solidFill>
                <a:srgbClr val="DDE8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C1F1E1-227D-4894-9F8C-FF5B55B1AE3D}"/>
                </a:ext>
              </a:extLst>
            </p:cNvPr>
            <p:cNvSpPr/>
            <p:nvPr/>
          </p:nvSpPr>
          <p:spPr>
            <a:xfrm>
              <a:off x="6947512" y="816530"/>
              <a:ext cx="1368152" cy="24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사용한 데이터 셋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2DE594-0059-459D-9213-8103CE71EAD1}"/>
                </a:ext>
              </a:extLst>
            </p:cNvPr>
            <p:cNvSpPr txBox="1"/>
            <p:nvPr/>
          </p:nvSpPr>
          <p:spPr>
            <a:xfrm>
              <a:off x="6228184" y="1061697"/>
              <a:ext cx="2915816" cy="926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2.광양시_재활용품분리수거_장려금지급내역.csv</a:t>
              </a:r>
              <a:endParaRPr lang="en-US" altLang="ko-KR" sz="1200" dirty="0"/>
            </a:p>
            <a:p>
              <a:r>
                <a:rPr lang="ko-KR" altLang="en-US" sz="1200" dirty="0"/>
                <a:t>7.광양시_도로명주소(건물).</a:t>
              </a:r>
              <a:r>
                <a:rPr lang="ko-KR" altLang="en-US" sz="1200" dirty="0" err="1"/>
                <a:t>geojson</a:t>
              </a:r>
              <a:endParaRPr lang="ko-KR" altLang="en-US" sz="1200" dirty="0"/>
            </a:p>
            <a:p>
              <a:r>
                <a:rPr lang="ko-KR" altLang="en-US" sz="1200" dirty="0"/>
                <a:t>16.광양시_행정경계(</a:t>
              </a:r>
              <a:r>
                <a:rPr lang="ko-KR" altLang="en-US" sz="1200" dirty="0" err="1"/>
                <a:t>읍면동</a:t>
              </a:r>
              <a:r>
                <a:rPr lang="ko-KR" altLang="en-US" sz="1200" dirty="0"/>
                <a:t>).</a:t>
              </a:r>
              <a:r>
                <a:rPr lang="ko-KR" altLang="en-US" sz="1200" dirty="0" err="1"/>
                <a:t>geojson</a:t>
              </a:r>
              <a:endParaRPr lang="en-US" altLang="ko-KR" sz="1200" dirty="0"/>
            </a:p>
            <a:p>
              <a:r>
                <a:rPr lang="en-US" altLang="ko-KR" sz="1200" dirty="0"/>
                <a:t>17.</a:t>
              </a:r>
              <a:r>
                <a:rPr lang="ko-KR" altLang="en-US" sz="1200" dirty="0"/>
                <a:t>광양시</a:t>
              </a:r>
              <a:r>
                <a:rPr lang="en-US" altLang="ko-KR" sz="1200" dirty="0"/>
                <a:t>2021</a:t>
              </a:r>
              <a:r>
                <a:rPr lang="ko-KR" altLang="en-US" sz="1200" dirty="0"/>
                <a:t>인구</a:t>
              </a:r>
              <a:r>
                <a:rPr lang="en-US" altLang="ko-KR" sz="1200" dirty="0"/>
                <a:t>.csv</a:t>
              </a:r>
              <a:endParaRPr lang="ko-KR" altLang="en-US" sz="1200" dirty="0"/>
            </a:p>
            <a:p>
              <a:endParaRPr lang="ko-KR" altLang="en-US" sz="1200" dirty="0"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2A93F0-FC95-426E-B6AE-7D345F5DBA16}"/>
              </a:ext>
            </a:extLst>
          </p:cNvPr>
          <p:cNvSpPr txBox="1"/>
          <p:nvPr/>
        </p:nvSpPr>
        <p:spPr>
          <a:xfrm>
            <a:off x="1659223" y="4758838"/>
            <a:ext cx="1518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장려금 합계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58DC0-058F-4B21-A07C-AE53DA8345D1}"/>
              </a:ext>
            </a:extLst>
          </p:cNvPr>
          <p:cNvSpPr txBox="1"/>
          <p:nvPr/>
        </p:nvSpPr>
        <p:spPr>
          <a:xfrm>
            <a:off x="6010290" y="4758838"/>
            <a:ext cx="1586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장려금 합계 시각화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5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0"/>
    </mc:Choice>
    <mc:Fallback xmlns="">
      <p:transition spd="slow" advTm="1976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1882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02. </a:t>
              </a:r>
              <a:r>
                <a:rPr lang="ko-KR" altLang="en-US" sz="2800" dirty="0" err="1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전처리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9CFACD1-E280-4CE7-890A-68D7C8D1C6BD}"/>
              </a:ext>
            </a:extLst>
          </p:cNvPr>
          <p:cNvSpPr txBox="1"/>
          <p:nvPr/>
        </p:nvSpPr>
        <p:spPr>
          <a:xfrm>
            <a:off x="1659223" y="4758838"/>
            <a:ext cx="1518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장려금 평균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E7F9D-E36B-40A6-97C5-CF9A75B3A915}"/>
              </a:ext>
            </a:extLst>
          </p:cNvPr>
          <p:cNvSpPr txBox="1"/>
          <p:nvPr/>
        </p:nvSpPr>
        <p:spPr>
          <a:xfrm>
            <a:off x="323528" y="865979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2) 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읍면동에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따른 장려금 평균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33555-38FB-47C2-BD79-30CA0D200D61}"/>
              </a:ext>
            </a:extLst>
          </p:cNvPr>
          <p:cNvSpPr txBox="1"/>
          <p:nvPr/>
        </p:nvSpPr>
        <p:spPr>
          <a:xfrm>
            <a:off x="685392" y="1404186"/>
            <a:ext cx="6599201" cy="11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/>
              <a:t>장려금지급 데이터에 있는 도로명 주소 </a:t>
            </a:r>
            <a:r>
              <a:rPr lang="ko-KR" altLang="en-US" sz="1300" dirty="0" err="1"/>
              <a:t>결측치</a:t>
            </a:r>
            <a:r>
              <a:rPr lang="ko-KR" altLang="en-US" sz="1300" dirty="0"/>
              <a:t> 처리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 err="1"/>
              <a:t>읍면동에</a:t>
            </a:r>
            <a:r>
              <a:rPr lang="ko-KR" altLang="en-US" sz="1300" dirty="0"/>
              <a:t> 따른 장려금 평균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 err="1"/>
              <a:t>카카오맵</a:t>
            </a:r>
            <a:r>
              <a:rPr lang="ko-KR" altLang="en-US" sz="1300" dirty="0"/>
              <a:t> </a:t>
            </a:r>
            <a:r>
              <a:rPr lang="en-US" altLang="ko-KR" sz="1300" dirty="0" err="1"/>
              <a:t>api</a:t>
            </a:r>
            <a:r>
              <a:rPr lang="ko-KR" altLang="en-US" sz="1300" dirty="0"/>
              <a:t>와 연동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/>
              <a:t>광양시 내 </a:t>
            </a:r>
            <a:r>
              <a:rPr lang="en-US" altLang="ko-KR" sz="1300" dirty="0"/>
              <a:t>7</a:t>
            </a:r>
            <a:r>
              <a:rPr lang="ko-KR" altLang="en-US" sz="1300" dirty="0"/>
              <a:t>개 동의 </a:t>
            </a:r>
            <a:r>
              <a:rPr lang="ko-KR" altLang="en-US" sz="1300" dirty="0" err="1"/>
              <a:t>읍면동</a:t>
            </a:r>
            <a:r>
              <a:rPr lang="ko-KR" altLang="en-US" sz="1300" dirty="0"/>
              <a:t> 장려금 현황을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B85748C-592A-4089-8A7D-3A7869B9FC95}"/>
              </a:ext>
            </a:extLst>
          </p:cNvPr>
          <p:cNvGrpSpPr/>
          <p:nvPr/>
        </p:nvGrpSpPr>
        <p:grpSpPr>
          <a:xfrm>
            <a:off x="5580112" y="843558"/>
            <a:ext cx="3541358" cy="1284293"/>
            <a:chOff x="6228184" y="816530"/>
            <a:chExt cx="2915816" cy="117211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92B196D-81C1-41D7-B46F-3EA9A69C5DFA}"/>
                </a:ext>
              </a:extLst>
            </p:cNvPr>
            <p:cNvSpPr/>
            <p:nvPr/>
          </p:nvSpPr>
          <p:spPr>
            <a:xfrm>
              <a:off x="6228184" y="905007"/>
              <a:ext cx="2806808" cy="926951"/>
            </a:xfrm>
            <a:prstGeom prst="roundRect">
              <a:avLst/>
            </a:prstGeom>
            <a:noFill/>
            <a:ln>
              <a:solidFill>
                <a:srgbClr val="DDE8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C1F1E1-227D-4894-9F8C-FF5B55B1AE3D}"/>
                </a:ext>
              </a:extLst>
            </p:cNvPr>
            <p:cNvSpPr/>
            <p:nvPr/>
          </p:nvSpPr>
          <p:spPr>
            <a:xfrm>
              <a:off x="6947512" y="816530"/>
              <a:ext cx="1368152" cy="24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사용한 데이터 셋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2DE594-0059-459D-9213-8103CE71EAD1}"/>
                </a:ext>
              </a:extLst>
            </p:cNvPr>
            <p:cNvSpPr txBox="1"/>
            <p:nvPr/>
          </p:nvSpPr>
          <p:spPr>
            <a:xfrm>
              <a:off x="6228184" y="1061697"/>
              <a:ext cx="2915816" cy="926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2.광양시_재활용품분리수거_장려금지급내역.csv</a:t>
              </a:r>
              <a:endParaRPr lang="en-US" altLang="ko-KR" sz="1200" dirty="0"/>
            </a:p>
            <a:p>
              <a:r>
                <a:rPr lang="ko-KR" altLang="en-US" sz="1200" dirty="0"/>
                <a:t>7.광양시_도로명주소(건물).</a:t>
              </a:r>
              <a:r>
                <a:rPr lang="ko-KR" altLang="en-US" sz="1200" dirty="0" err="1"/>
                <a:t>geojson</a:t>
              </a:r>
              <a:endParaRPr lang="ko-KR" altLang="en-US" sz="1200" dirty="0"/>
            </a:p>
            <a:p>
              <a:r>
                <a:rPr lang="ko-KR" altLang="en-US" sz="1200" dirty="0"/>
                <a:t>16.광양시_행정경계(</a:t>
              </a:r>
              <a:r>
                <a:rPr lang="ko-KR" altLang="en-US" sz="1200" dirty="0" err="1"/>
                <a:t>읍면동</a:t>
              </a:r>
              <a:r>
                <a:rPr lang="ko-KR" altLang="en-US" sz="1200" dirty="0"/>
                <a:t>).</a:t>
              </a:r>
              <a:r>
                <a:rPr lang="ko-KR" altLang="en-US" sz="1200" dirty="0" err="1"/>
                <a:t>geojson</a:t>
              </a:r>
              <a:endParaRPr lang="en-US" altLang="ko-KR" sz="1200" dirty="0"/>
            </a:p>
            <a:p>
              <a:r>
                <a:rPr lang="en-US" altLang="ko-KR" sz="1200" dirty="0"/>
                <a:t>17.</a:t>
              </a:r>
              <a:r>
                <a:rPr lang="ko-KR" altLang="en-US" sz="1200" dirty="0"/>
                <a:t>광양시</a:t>
              </a:r>
              <a:r>
                <a:rPr lang="en-US" altLang="ko-KR" sz="1200" dirty="0"/>
                <a:t>2021</a:t>
              </a:r>
              <a:r>
                <a:rPr lang="ko-KR" altLang="en-US" sz="1200" dirty="0"/>
                <a:t>인구</a:t>
              </a:r>
              <a:r>
                <a:rPr lang="en-US" altLang="ko-KR" sz="1200" dirty="0"/>
                <a:t>.csv</a:t>
              </a:r>
              <a:endParaRPr lang="ko-KR" altLang="en-US" sz="1200" dirty="0"/>
            </a:p>
            <a:p>
              <a:endParaRPr lang="ko-KR" altLang="en-US" sz="1200" dirty="0">
                <a:latin typeface="+mn-ea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2DFB69C-3249-42D9-9F10-E52EA047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21" y="2876806"/>
            <a:ext cx="3502931" cy="1857012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A6E63C8-7324-4592-8D16-006452E96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60"/>
          <a:stretch/>
        </p:blipFill>
        <p:spPr>
          <a:xfrm>
            <a:off x="5031643" y="2959014"/>
            <a:ext cx="3475336" cy="1786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97B930-9CC6-4916-AE88-4997BCA993F6}"/>
              </a:ext>
            </a:extLst>
          </p:cNvPr>
          <p:cNvSpPr txBox="1"/>
          <p:nvPr/>
        </p:nvSpPr>
        <p:spPr>
          <a:xfrm>
            <a:off x="6010290" y="4758838"/>
            <a:ext cx="1658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장려금 평균 시각화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48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24"/>
    </mc:Choice>
    <mc:Fallback xmlns="">
      <p:transition spd="slow" advTm="1892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9BBD91-B4CC-4661-9300-3697A1D4FCED}"/>
              </a:ext>
            </a:extLst>
          </p:cNvPr>
          <p:cNvSpPr/>
          <p:nvPr/>
        </p:nvSpPr>
        <p:spPr>
          <a:xfrm>
            <a:off x="0" y="-29736"/>
            <a:ext cx="9144000" cy="7715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0C168-7D75-42D5-9D39-179C9CA7309E}"/>
              </a:ext>
            </a:extLst>
          </p:cNvPr>
          <p:cNvSpPr txBox="1"/>
          <p:nvPr/>
        </p:nvSpPr>
        <p:spPr>
          <a:xfrm>
            <a:off x="107504" y="94429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02. </a:t>
            </a:r>
            <a:r>
              <a:rPr lang="ko-KR" altLang="en-US" sz="2800" dirty="0" err="1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전처리</a:t>
            </a:r>
            <a:endParaRPr lang="en-US" altLang="ko-KR" sz="2800" dirty="0">
              <a:solidFill>
                <a:schemeClr val="bg1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A0F25-7A29-43C4-86A2-607298C96677}"/>
              </a:ext>
            </a:extLst>
          </p:cNvPr>
          <p:cNvSpPr txBox="1"/>
          <p:nvPr/>
        </p:nvSpPr>
        <p:spPr>
          <a:xfrm>
            <a:off x="323528" y="865979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3)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장려금을 받은 건물 현황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259FD5-670C-4465-ACFD-2F0D4A490E65}"/>
              </a:ext>
            </a:extLst>
          </p:cNvPr>
          <p:cNvGrpSpPr/>
          <p:nvPr/>
        </p:nvGrpSpPr>
        <p:grpSpPr>
          <a:xfrm>
            <a:off x="3925306" y="1491630"/>
            <a:ext cx="4813026" cy="3352663"/>
            <a:chOff x="3923928" y="1419622"/>
            <a:chExt cx="4813026" cy="335266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6BDF12C-2B9B-4FB6-8434-A494332CE464}"/>
                </a:ext>
              </a:extLst>
            </p:cNvPr>
            <p:cNvGrpSpPr/>
            <p:nvPr/>
          </p:nvGrpSpPr>
          <p:grpSpPr>
            <a:xfrm>
              <a:off x="3923928" y="1419622"/>
              <a:ext cx="4813026" cy="3352663"/>
              <a:chOff x="3923928" y="1419622"/>
              <a:chExt cx="4813026" cy="3352663"/>
            </a:xfrm>
          </p:grpSpPr>
          <p:pic>
            <p:nvPicPr>
              <p:cNvPr id="4" name="그림 3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F0088E3A-7F0A-4681-B5DF-AD0A3E0E8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23928" y="1419622"/>
                <a:ext cx="4813026" cy="3352663"/>
              </a:xfrm>
              <a:prstGeom prst="rect">
                <a:avLst/>
              </a:prstGeom>
            </p:spPr>
          </p:pic>
          <p:sp>
            <p:nvSpPr>
              <p:cNvPr id="10" name="원형: 비어 있음 9">
                <a:extLst>
                  <a:ext uri="{FF2B5EF4-FFF2-40B4-BE49-F238E27FC236}">
                    <a16:creationId xmlns:a16="http://schemas.microsoft.com/office/drawing/2014/main" id="{916C1C69-DAB7-4175-953D-AF9C579C58E8}"/>
                  </a:ext>
                </a:extLst>
              </p:cNvPr>
              <p:cNvSpPr/>
              <p:nvPr/>
            </p:nvSpPr>
            <p:spPr>
              <a:xfrm rot="5400000">
                <a:off x="4205880" y="2514223"/>
                <a:ext cx="1008113" cy="995953"/>
              </a:xfrm>
              <a:prstGeom prst="donut">
                <a:avLst>
                  <a:gd name="adj" fmla="val 2906"/>
                </a:avLst>
              </a:prstGeom>
              <a:solidFill>
                <a:srgbClr val="407239"/>
              </a:solidFill>
              <a:ln>
                <a:solidFill>
                  <a:srgbClr val="4072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원형: 비어 있음 11">
                <a:extLst>
                  <a:ext uri="{FF2B5EF4-FFF2-40B4-BE49-F238E27FC236}">
                    <a16:creationId xmlns:a16="http://schemas.microsoft.com/office/drawing/2014/main" id="{909DE39E-26D6-4F08-974F-528BA696FAE9}"/>
                  </a:ext>
                </a:extLst>
              </p:cNvPr>
              <p:cNvSpPr/>
              <p:nvPr/>
            </p:nvSpPr>
            <p:spPr>
              <a:xfrm rot="5400000">
                <a:off x="6150096" y="3297910"/>
                <a:ext cx="1008113" cy="995953"/>
              </a:xfrm>
              <a:prstGeom prst="donut">
                <a:avLst>
                  <a:gd name="adj" fmla="val 2906"/>
                </a:avLst>
              </a:prstGeom>
              <a:solidFill>
                <a:srgbClr val="407239"/>
              </a:solidFill>
              <a:ln>
                <a:solidFill>
                  <a:srgbClr val="4072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원형: 비어 있음 12">
                <a:extLst>
                  <a:ext uri="{FF2B5EF4-FFF2-40B4-BE49-F238E27FC236}">
                    <a16:creationId xmlns:a16="http://schemas.microsoft.com/office/drawing/2014/main" id="{BF08EA21-7CFC-450C-9230-52A0900C40C1}"/>
                  </a:ext>
                </a:extLst>
              </p:cNvPr>
              <p:cNvSpPr/>
              <p:nvPr/>
            </p:nvSpPr>
            <p:spPr>
              <a:xfrm rot="5400000">
                <a:off x="7603783" y="3278628"/>
                <a:ext cx="681517" cy="707921"/>
              </a:xfrm>
              <a:prstGeom prst="donut">
                <a:avLst>
                  <a:gd name="adj" fmla="val 2906"/>
                </a:avLst>
              </a:prstGeom>
              <a:solidFill>
                <a:srgbClr val="407239"/>
              </a:solidFill>
              <a:ln>
                <a:solidFill>
                  <a:srgbClr val="4072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원형: 비어 있음 13">
                <a:extLst>
                  <a:ext uri="{FF2B5EF4-FFF2-40B4-BE49-F238E27FC236}">
                    <a16:creationId xmlns:a16="http://schemas.microsoft.com/office/drawing/2014/main" id="{320B6E6B-C45F-481D-ACBB-8407116283EC}"/>
                  </a:ext>
                </a:extLst>
              </p:cNvPr>
              <p:cNvSpPr/>
              <p:nvPr/>
            </p:nvSpPr>
            <p:spPr>
              <a:xfrm rot="5400000">
                <a:off x="6895862" y="2806286"/>
                <a:ext cx="681517" cy="707921"/>
              </a:xfrm>
              <a:prstGeom prst="donut">
                <a:avLst>
                  <a:gd name="adj" fmla="val 2906"/>
                </a:avLst>
              </a:prstGeom>
              <a:solidFill>
                <a:srgbClr val="407239"/>
              </a:solidFill>
              <a:ln>
                <a:solidFill>
                  <a:srgbClr val="4072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C693910D-6220-4ED6-9256-31E42485BDED}"/>
                </a:ext>
              </a:extLst>
            </p:cNvPr>
            <p:cNvSpPr/>
            <p:nvPr/>
          </p:nvSpPr>
          <p:spPr>
            <a:xfrm rot="5400000">
              <a:off x="7101479" y="3517621"/>
              <a:ext cx="572432" cy="565527"/>
            </a:xfrm>
            <a:prstGeom prst="donut">
              <a:avLst>
                <a:gd name="adj" fmla="val 2906"/>
              </a:avLst>
            </a:prstGeom>
            <a:solidFill>
              <a:srgbClr val="407239"/>
            </a:solidFill>
            <a:ln>
              <a:solidFill>
                <a:srgbClr val="4072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90A496-749A-4FBA-BAA8-29119DAB9276}"/>
              </a:ext>
            </a:extLst>
          </p:cNvPr>
          <p:cNvGrpSpPr/>
          <p:nvPr/>
        </p:nvGrpSpPr>
        <p:grpSpPr>
          <a:xfrm>
            <a:off x="538174" y="1515826"/>
            <a:ext cx="3169730" cy="1884170"/>
            <a:chOff x="538174" y="1566058"/>
            <a:chExt cx="3169730" cy="18841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983908-7E45-4158-941E-08F7283439EF}"/>
                </a:ext>
              </a:extLst>
            </p:cNvPr>
            <p:cNvSpPr txBox="1"/>
            <p:nvPr/>
          </p:nvSpPr>
          <p:spPr>
            <a:xfrm>
              <a:off x="538174" y="1566058"/>
              <a:ext cx="3022512" cy="1884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30000"/>
                </a:lnSpc>
                <a:buFont typeface="+mj-ea"/>
                <a:buAutoNum type="circleNumDbPlain"/>
              </a:pPr>
              <a:r>
                <a:rPr lang="ko-KR" altLang="en-US" sz="1300" dirty="0"/>
                <a:t>장려금을 받은 </a:t>
              </a:r>
              <a:r>
                <a:rPr lang="ko-KR" altLang="en-US" sz="1300" dirty="0" err="1"/>
                <a:t>읍면동</a:t>
              </a:r>
              <a:endParaRPr lang="en-US" altLang="ko-KR" sz="1300" dirty="0"/>
            </a:p>
            <a:p>
              <a:pPr marL="228600" indent="-228600">
                <a:lnSpc>
                  <a:spcPct val="130000"/>
                </a:lnSpc>
                <a:buFont typeface="+mj-ea"/>
                <a:buAutoNum type="circleNumDbPlain"/>
              </a:pPr>
              <a:endParaRPr lang="en-US" altLang="ko-KR" sz="1300" dirty="0"/>
            </a:p>
            <a:p>
              <a:pPr marL="228600" indent="-228600">
                <a:lnSpc>
                  <a:spcPct val="130000"/>
                </a:lnSpc>
                <a:buFont typeface="+mj-ea"/>
                <a:buAutoNum type="circleNumDbPlain"/>
              </a:pPr>
              <a:endParaRPr lang="en-US" altLang="ko-KR" sz="1300" dirty="0"/>
            </a:p>
            <a:p>
              <a:pPr marL="228600" indent="-228600">
                <a:lnSpc>
                  <a:spcPct val="130000"/>
                </a:lnSpc>
                <a:buFont typeface="+mj-ea"/>
                <a:buAutoNum type="circleNumDbPlain"/>
              </a:pPr>
              <a:r>
                <a:rPr lang="ko-KR" altLang="en-US" sz="1300" dirty="0"/>
                <a:t>장려금을 받은 곳 중 공동주택 </a:t>
              </a:r>
              <a:r>
                <a:rPr lang="en-US" altLang="ko-KR" sz="1300" dirty="0"/>
                <a:t>X</a:t>
              </a:r>
            </a:p>
            <a:p>
              <a:pPr marL="228600" indent="-228600">
                <a:lnSpc>
                  <a:spcPct val="130000"/>
                </a:lnSpc>
                <a:buFont typeface="+mj-ea"/>
                <a:buAutoNum type="circleNumDbPlain"/>
              </a:pPr>
              <a:endParaRPr lang="en-US" altLang="ko-KR" sz="1300" dirty="0"/>
            </a:p>
            <a:p>
              <a:pPr marL="228600" indent="-228600">
                <a:lnSpc>
                  <a:spcPct val="130000"/>
                </a:lnSpc>
                <a:buFont typeface="+mj-ea"/>
                <a:buAutoNum type="circleNumDbPlain"/>
              </a:pPr>
              <a:endParaRPr lang="en-US" altLang="ko-KR" sz="1300" dirty="0"/>
            </a:p>
            <a:p>
              <a:pPr>
                <a:lnSpc>
                  <a:spcPct val="130000"/>
                </a:lnSpc>
              </a:pPr>
              <a:endParaRPr lang="ko-KR" altLang="en-US" sz="13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9B5DAA-1B13-4D55-89E4-4CD201655D79}"/>
                </a:ext>
              </a:extLst>
            </p:cNvPr>
            <p:cNvSpPr txBox="1"/>
            <p:nvPr/>
          </p:nvSpPr>
          <p:spPr>
            <a:xfrm>
              <a:off x="755576" y="1833784"/>
              <a:ext cx="2952328" cy="3059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 err="1"/>
                <a:t>광양읍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중마동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광영동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태인동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금호동</a:t>
              </a:r>
              <a:endParaRPr lang="en-US" altLang="ko-KR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9F5C1C-CA0F-4E07-8BCD-9EB942AB6DE8}"/>
                </a:ext>
              </a:extLst>
            </p:cNvPr>
            <p:cNvSpPr txBox="1"/>
            <p:nvPr/>
          </p:nvSpPr>
          <p:spPr>
            <a:xfrm>
              <a:off x="755576" y="2619082"/>
              <a:ext cx="2952328" cy="3059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 err="1"/>
                <a:t>태인동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광양국가 산업단지에서 받음</a:t>
              </a:r>
              <a:r>
                <a:rPr lang="en-US" altLang="ko-KR" sz="1200" dirty="0"/>
                <a:t>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2DF591-085E-42CC-97E2-81CB09D2F224}"/>
              </a:ext>
            </a:extLst>
          </p:cNvPr>
          <p:cNvSpPr txBox="1"/>
          <p:nvPr/>
        </p:nvSpPr>
        <p:spPr>
          <a:xfrm>
            <a:off x="4176644" y="2311305"/>
            <a:ext cx="106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407239"/>
                </a:solidFill>
              </a:rPr>
              <a:t>광양읍</a:t>
            </a:r>
            <a:endParaRPr lang="ko-KR" altLang="en-US" sz="1400" b="1" dirty="0">
              <a:solidFill>
                <a:srgbClr val="40723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29CE05-66E0-47F9-95DD-7BB2AAD65BAF}"/>
              </a:ext>
            </a:extLst>
          </p:cNvPr>
          <p:cNvSpPr txBox="1"/>
          <p:nvPr/>
        </p:nvSpPr>
        <p:spPr>
          <a:xfrm>
            <a:off x="5333839" y="3696353"/>
            <a:ext cx="106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407239"/>
                </a:solidFill>
              </a:rPr>
              <a:t>중마동</a:t>
            </a:r>
            <a:endParaRPr lang="ko-KR" altLang="en-US" sz="1400" b="1" dirty="0">
              <a:solidFill>
                <a:srgbClr val="40723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F60A3-4727-4502-9DD4-8A14FF2D2568}"/>
              </a:ext>
            </a:extLst>
          </p:cNvPr>
          <p:cNvSpPr txBox="1"/>
          <p:nvPr/>
        </p:nvSpPr>
        <p:spPr>
          <a:xfrm>
            <a:off x="6703328" y="2579741"/>
            <a:ext cx="106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407239"/>
                </a:solidFill>
              </a:rPr>
              <a:t>광영동</a:t>
            </a:r>
            <a:endParaRPr lang="ko-KR" altLang="en-US" sz="1400" b="1" dirty="0">
              <a:solidFill>
                <a:srgbClr val="40723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057C9B-8201-4E97-9556-42A558AB6924}"/>
              </a:ext>
            </a:extLst>
          </p:cNvPr>
          <p:cNvSpPr txBox="1"/>
          <p:nvPr/>
        </p:nvSpPr>
        <p:spPr>
          <a:xfrm>
            <a:off x="6886192" y="4155620"/>
            <a:ext cx="106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407239"/>
                </a:solidFill>
              </a:rPr>
              <a:t>금호동</a:t>
            </a:r>
            <a:endParaRPr lang="ko-KR" altLang="en-US" sz="1400" b="1" dirty="0">
              <a:solidFill>
                <a:srgbClr val="40723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CCA3B9-14EB-4852-B772-B4DED0D0072A}"/>
              </a:ext>
            </a:extLst>
          </p:cNvPr>
          <p:cNvSpPr txBox="1"/>
          <p:nvPr/>
        </p:nvSpPr>
        <p:spPr>
          <a:xfrm>
            <a:off x="7411249" y="3084207"/>
            <a:ext cx="106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407239"/>
                </a:solidFill>
              </a:rPr>
              <a:t>태인동</a:t>
            </a:r>
            <a:endParaRPr lang="ko-KR" altLang="en-US" sz="1400" b="1" dirty="0">
              <a:solidFill>
                <a:srgbClr val="407239"/>
              </a:solidFill>
            </a:endParaRPr>
          </a:p>
        </p:txBody>
      </p:sp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83B08FF8-CF6D-4466-BF9C-BC287644A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47"/>
          <a:stretch/>
        </p:blipFill>
        <p:spPr>
          <a:xfrm>
            <a:off x="887458" y="2887518"/>
            <a:ext cx="2383764" cy="1778122"/>
          </a:xfrm>
          <a:prstGeom prst="rect">
            <a:avLst/>
          </a:prstGeom>
        </p:spPr>
      </p:pic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6DFE9FAD-424B-428A-B4ED-BA305FE96EEA}"/>
              </a:ext>
            </a:extLst>
          </p:cNvPr>
          <p:cNvSpPr/>
          <p:nvPr/>
        </p:nvSpPr>
        <p:spPr>
          <a:xfrm rot="5400000">
            <a:off x="1913060" y="3506153"/>
            <a:ext cx="1008113" cy="995953"/>
          </a:xfrm>
          <a:prstGeom prst="donut">
            <a:avLst>
              <a:gd name="adj" fmla="val 2906"/>
            </a:avLst>
          </a:prstGeom>
          <a:solidFill>
            <a:srgbClr val="407239"/>
          </a:solidFill>
          <a:ln>
            <a:solidFill>
              <a:srgbClr val="4072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9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"/>
    </mc:Choice>
    <mc:Fallback xmlns="">
      <p:transition spd="slow" advTm="1834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1D16DD-58F3-4393-BBBF-EC96483C9BAA}"/>
              </a:ext>
            </a:extLst>
          </p:cNvPr>
          <p:cNvSpPr txBox="1"/>
          <p:nvPr/>
        </p:nvSpPr>
        <p:spPr>
          <a:xfrm>
            <a:off x="323528" y="865979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4) 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읍면동에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따른 공동주택의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세대수</a:t>
            </a:r>
            <a:endParaRPr lang="ko-KR" altLang="en-US" dirty="0"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CD270F-5506-4E29-A9EB-E79AF9E7737E}"/>
              </a:ext>
            </a:extLst>
          </p:cNvPr>
          <p:cNvGrpSpPr/>
          <p:nvPr/>
        </p:nvGrpSpPr>
        <p:grpSpPr>
          <a:xfrm>
            <a:off x="6120680" y="816530"/>
            <a:ext cx="2699792" cy="860028"/>
            <a:chOff x="6444208" y="816530"/>
            <a:chExt cx="2699792" cy="86002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93BBE42-096D-41B4-BCF9-AECC5E33D969}"/>
                </a:ext>
              </a:extLst>
            </p:cNvPr>
            <p:cNvSpPr/>
            <p:nvPr/>
          </p:nvSpPr>
          <p:spPr>
            <a:xfrm>
              <a:off x="6444208" y="905007"/>
              <a:ext cx="2590784" cy="771551"/>
            </a:xfrm>
            <a:prstGeom prst="roundRect">
              <a:avLst/>
            </a:prstGeom>
            <a:noFill/>
            <a:ln>
              <a:solidFill>
                <a:srgbClr val="DDE8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4F2FE0C-D14D-429F-95E0-AFDD9103CDDF}"/>
                </a:ext>
              </a:extLst>
            </p:cNvPr>
            <p:cNvSpPr/>
            <p:nvPr/>
          </p:nvSpPr>
          <p:spPr>
            <a:xfrm>
              <a:off x="7052076" y="816530"/>
              <a:ext cx="1368152" cy="24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사용한 데이터 셋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9EED59-3FC5-4462-9CFB-889B233B715F}"/>
                </a:ext>
              </a:extLst>
            </p:cNvPr>
            <p:cNvSpPr txBox="1"/>
            <p:nvPr/>
          </p:nvSpPr>
          <p:spPr>
            <a:xfrm>
              <a:off x="6479704" y="1061697"/>
              <a:ext cx="26642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4.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건축물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2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표제부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6.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법정경계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2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읍면동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2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ko-KR" altLang="en-US" sz="1200" dirty="0"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CD32D5-4A4E-4C0A-8BDF-0C3C89D6A3A8}"/>
              </a:ext>
            </a:extLst>
          </p:cNvPr>
          <p:cNvSpPr txBox="1"/>
          <p:nvPr/>
        </p:nvSpPr>
        <p:spPr>
          <a:xfrm>
            <a:off x="749694" y="1996440"/>
            <a:ext cx="3483005" cy="240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/>
              <a:t>공동주택만 추출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 err="1"/>
              <a:t>읍면동</a:t>
            </a:r>
            <a:r>
              <a:rPr lang="ko-KR" altLang="en-US" sz="1300" dirty="0"/>
              <a:t> 코드 표준화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/>
              <a:t>행정구역 상의 </a:t>
            </a:r>
            <a:r>
              <a:rPr lang="ko-KR" altLang="en-US" sz="1300" dirty="0" err="1"/>
              <a:t>읍면동</a:t>
            </a:r>
            <a:r>
              <a:rPr lang="ko-KR" altLang="en-US" sz="1300" dirty="0"/>
              <a:t> 값 추가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/>
              <a:t>행정구역 상의 </a:t>
            </a:r>
            <a:r>
              <a:rPr lang="ko-KR" altLang="en-US" sz="1300" dirty="0" err="1"/>
              <a:t>읍면동과</a:t>
            </a:r>
            <a:r>
              <a:rPr lang="ko-KR" altLang="en-US" sz="1300" dirty="0"/>
              <a:t> 아파트 이름을 기준으로 </a:t>
            </a:r>
            <a:r>
              <a:rPr lang="ko-KR" altLang="en-US" sz="1300" dirty="0" err="1"/>
              <a:t>세대수</a:t>
            </a:r>
            <a:r>
              <a:rPr lang="ko-KR" altLang="en-US" sz="1300" dirty="0"/>
              <a:t> 합 구하기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 err="1"/>
              <a:t>읍면동에</a:t>
            </a:r>
            <a:r>
              <a:rPr lang="ko-KR" altLang="en-US" sz="1300" dirty="0"/>
              <a:t> 따른 공동주택의 </a:t>
            </a:r>
            <a:r>
              <a:rPr lang="ko-KR" altLang="en-US" sz="1300" dirty="0" err="1"/>
              <a:t>세대수</a:t>
            </a:r>
            <a:r>
              <a:rPr lang="ko-KR" altLang="en-US" sz="1300" dirty="0"/>
              <a:t> 시각화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endParaRPr lang="en-US" altLang="ko-KR" sz="1300" dirty="0"/>
          </a:p>
          <a:p>
            <a:pPr>
              <a:lnSpc>
                <a:spcPct val="130000"/>
              </a:lnSpc>
            </a:pPr>
            <a:r>
              <a:rPr lang="en-US" altLang="ko-KR" sz="1300" dirty="0">
                <a:sym typeface="Wingdings" panose="05000000000000000000" pitchFamily="2" charset="2"/>
              </a:rPr>
              <a:t> </a:t>
            </a:r>
            <a:r>
              <a:rPr lang="ko-KR" altLang="en-US" sz="1300" dirty="0" err="1">
                <a:sym typeface="Wingdings" panose="05000000000000000000" pitchFamily="2" charset="2"/>
              </a:rPr>
              <a:t>중마동</a:t>
            </a:r>
            <a:r>
              <a:rPr lang="en-US" altLang="ko-KR" sz="1300" dirty="0">
                <a:sym typeface="Wingdings" panose="05000000000000000000" pitchFamily="2" charset="2"/>
              </a:rPr>
              <a:t>,</a:t>
            </a:r>
            <a:r>
              <a:rPr lang="ko-KR" altLang="en-US" sz="1300" dirty="0">
                <a:sym typeface="Wingdings" panose="05000000000000000000" pitchFamily="2" charset="2"/>
              </a:rPr>
              <a:t> </a:t>
            </a:r>
            <a:r>
              <a:rPr lang="ko-KR" altLang="en-US" sz="1300" dirty="0" err="1">
                <a:sym typeface="Wingdings" panose="05000000000000000000" pitchFamily="2" charset="2"/>
              </a:rPr>
              <a:t>광양읍</a:t>
            </a:r>
            <a:r>
              <a:rPr lang="en-US" altLang="ko-KR" sz="1300" dirty="0">
                <a:sym typeface="Wingdings" panose="05000000000000000000" pitchFamily="2" charset="2"/>
              </a:rPr>
              <a:t>, </a:t>
            </a:r>
            <a:r>
              <a:rPr lang="ko-KR" altLang="en-US" sz="1300" dirty="0">
                <a:sym typeface="Wingdings" panose="05000000000000000000" pitchFamily="2" charset="2"/>
              </a:rPr>
              <a:t>금호동에 세대수가 많음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6BD3E2-C541-43CD-9FEF-D3DE1EA76253}"/>
              </a:ext>
            </a:extLst>
          </p:cNvPr>
          <p:cNvSpPr/>
          <p:nvPr/>
        </p:nvSpPr>
        <p:spPr>
          <a:xfrm>
            <a:off x="0" y="-29736"/>
            <a:ext cx="9144000" cy="7715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5E43F-E9F0-4AC1-B7E9-8DEF3DF0A86C}"/>
              </a:ext>
            </a:extLst>
          </p:cNvPr>
          <p:cNvSpPr txBox="1"/>
          <p:nvPr/>
        </p:nvSpPr>
        <p:spPr>
          <a:xfrm>
            <a:off x="107504" y="94429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02. </a:t>
            </a:r>
            <a:r>
              <a:rPr lang="ko-KR" altLang="en-US" sz="2800" dirty="0" err="1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전처리</a:t>
            </a:r>
            <a:endParaRPr lang="en-US" altLang="ko-KR" sz="2800" dirty="0">
              <a:solidFill>
                <a:schemeClr val="bg1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870416-84FB-4F02-AF89-ED4C106E376C}"/>
              </a:ext>
            </a:extLst>
          </p:cNvPr>
          <p:cNvSpPr txBox="1"/>
          <p:nvPr/>
        </p:nvSpPr>
        <p:spPr>
          <a:xfrm>
            <a:off x="755576" y="1245924"/>
            <a:ext cx="3138562" cy="270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**법정경계의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읍면동과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행정구역의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읍면동이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다름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94C8064E-F97B-4FB9-8A86-5C4A9954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777733"/>
            <a:ext cx="3966322" cy="32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73"/>
    </mc:Choice>
    <mc:Fallback xmlns="">
      <p:transition spd="slow" advTm="3947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DCF6-7A75-46B2-9115-5BDC6ED53F7E}"/>
              </a:ext>
            </a:extLst>
          </p:cNvPr>
          <p:cNvSpPr/>
          <p:nvPr/>
        </p:nvSpPr>
        <p:spPr>
          <a:xfrm>
            <a:off x="0" y="-29736"/>
            <a:ext cx="9144000" cy="7715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CD270F-5506-4E29-A9EB-E79AF9E7737E}"/>
              </a:ext>
            </a:extLst>
          </p:cNvPr>
          <p:cNvGrpSpPr/>
          <p:nvPr/>
        </p:nvGrpSpPr>
        <p:grpSpPr>
          <a:xfrm>
            <a:off x="5904656" y="816530"/>
            <a:ext cx="2915816" cy="1076164"/>
            <a:chOff x="6228184" y="816530"/>
            <a:chExt cx="2915816" cy="107616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93BBE42-096D-41B4-BCF9-AECC5E33D969}"/>
                </a:ext>
              </a:extLst>
            </p:cNvPr>
            <p:cNvSpPr/>
            <p:nvPr/>
          </p:nvSpPr>
          <p:spPr>
            <a:xfrm>
              <a:off x="6228184" y="905007"/>
              <a:ext cx="2806808" cy="830997"/>
            </a:xfrm>
            <a:prstGeom prst="roundRect">
              <a:avLst/>
            </a:prstGeom>
            <a:noFill/>
            <a:ln>
              <a:solidFill>
                <a:srgbClr val="DDE8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4F2FE0C-D14D-429F-95E0-AFDD9103CDDF}"/>
                </a:ext>
              </a:extLst>
            </p:cNvPr>
            <p:cNvSpPr/>
            <p:nvPr/>
          </p:nvSpPr>
          <p:spPr>
            <a:xfrm>
              <a:off x="6947512" y="816530"/>
              <a:ext cx="1368152" cy="24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사용한 데이터 셋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9EED59-3FC5-4462-9CFB-889B233B715F}"/>
                </a:ext>
              </a:extLst>
            </p:cNvPr>
            <p:cNvSpPr txBox="1"/>
            <p:nvPr/>
          </p:nvSpPr>
          <p:spPr>
            <a:xfrm>
              <a:off x="6228184" y="1061697"/>
              <a:ext cx="29158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1.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공동주택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2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분리수거장현황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4.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건축물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2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표제부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6.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법정경계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2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읍면동</a:t>
              </a:r>
              <a:r>
                <a:rPr lang="en-US" altLang="ko-KR" sz="12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2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ko-KR" altLang="en-US" sz="1200" dirty="0">
                <a:latin typeface="+mn-ea"/>
              </a:endParaRPr>
            </a:p>
            <a:p>
              <a:endParaRPr lang="ko-KR" altLang="en-US" sz="1200" dirty="0"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CD32D5-4A4E-4C0A-8BDF-0C3C89D6A3A8}"/>
              </a:ext>
            </a:extLst>
          </p:cNvPr>
          <p:cNvSpPr txBox="1"/>
          <p:nvPr/>
        </p:nvSpPr>
        <p:spPr>
          <a:xfrm>
            <a:off x="693954" y="1995686"/>
            <a:ext cx="3600399" cy="240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/>
              <a:t>분리수거장 중복 여부 확인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 err="1"/>
              <a:t>읍면동마다</a:t>
            </a:r>
            <a:r>
              <a:rPr lang="ko-KR" altLang="en-US" sz="1300" dirty="0"/>
              <a:t> 설치된 분리수거장 개수 확인</a:t>
            </a:r>
            <a:endParaRPr lang="en-US" altLang="ko-KR" sz="13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 err="1"/>
              <a:t>읍면동에</a:t>
            </a:r>
            <a:r>
              <a:rPr lang="ko-KR" altLang="en-US" sz="1300" dirty="0"/>
              <a:t> 따른 공동주택의 세대수와 분리수거장 위치 시각화</a:t>
            </a:r>
            <a:endParaRPr lang="en-US" altLang="ko-KR" sz="1300" dirty="0"/>
          </a:p>
          <a:p>
            <a:pPr>
              <a:lnSpc>
                <a:spcPct val="130000"/>
              </a:lnSpc>
            </a:pPr>
            <a:endParaRPr lang="en-US" altLang="ko-KR" sz="1300" dirty="0"/>
          </a:p>
          <a:p>
            <a:pPr>
              <a:lnSpc>
                <a:spcPct val="130000"/>
              </a:lnSpc>
            </a:pPr>
            <a:endParaRPr lang="en-US" altLang="ko-KR" sz="1300" dirty="0"/>
          </a:p>
          <a:p>
            <a:pPr>
              <a:lnSpc>
                <a:spcPct val="130000"/>
              </a:lnSpc>
            </a:pPr>
            <a:endParaRPr lang="en-US" altLang="ko-KR" sz="1300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è"/>
            </a:pPr>
            <a:r>
              <a:rPr lang="ko-KR" altLang="en-US" sz="1300" dirty="0"/>
              <a:t>세대수가 많은 곳에 분리수거장도 많이 </a:t>
            </a:r>
            <a:endParaRPr lang="en-US" altLang="ko-KR" sz="1300" dirty="0"/>
          </a:p>
          <a:p>
            <a:pPr>
              <a:lnSpc>
                <a:spcPct val="130000"/>
              </a:lnSpc>
            </a:pPr>
            <a:r>
              <a:rPr lang="en-US" altLang="ko-KR" sz="1300" dirty="0"/>
              <a:t>     </a:t>
            </a:r>
            <a:r>
              <a:rPr lang="ko-KR" altLang="en-US" sz="1300" dirty="0"/>
              <a:t>설치되어 있음</a:t>
            </a:r>
            <a:endParaRPr lang="en-US" altLang="ko-KR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66FE6-3742-4B49-8756-D2533D808354}"/>
              </a:ext>
            </a:extLst>
          </p:cNvPr>
          <p:cNvSpPr txBox="1"/>
          <p:nvPr/>
        </p:nvSpPr>
        <p:spPr>
          <a:xfrm>
            <a:off x="107504" y="94429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02. </a:t>
            </a:r>
            <a:r>
              <a:rPr lang="ko-KR" altLang="en-US" sz="2800" dirty="0" err="1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전처리</a:t>
            </a:r>
            <a:endParaRPr lang="en-US" altLang="ko-KR" sz="2800" dirty="0">
              <a:solidFill>
                <a:schemeClr val="bg1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DB526-3B76-4FC7-8934-CD612801653B}"/>
              </a:ext>
            </a:extLst>
          </p:cNvPr>
          <p:cNvSpPr txBox="1"/>
          <p:nvPr/>
        </p:nvSpPr>
        <p:spPr>
          <a:xfrm>
            <a:off x="323528" y="865979"/>
            <a:ext cx="434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5)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공동주택의 세대수와 분리수거장의 관계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50104DCB-2219-4095-8274-043F2CE8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295" y="1845730"/>
            <a:ext cx="4000085" cy="31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9"/>
    </mc:Choice>
    <mc:Fallback xmlns="">
      <p:transition spd="slow" advTm="1917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5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1882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02. </a:t>
              </a:r>
              <a:r>
                <a:rPr lang="ko-KR" altLang="en-US" sz="2800" dirty="0" err="1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전처리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647108FC-1886-47D8-9354-F22DE4D00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35646"/>
            <a:ext cx="3921249" cy="26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2EB30A-03B9-4006-BB7C-DCFBC6766425}"/>
              </a:ext>
            </a:extLst>
          </p:cNvPr>
          <p:cNvSpPr txBox="1"/>
          <p:nvPr/>
        </p:nvSpPr>
        <p:spPr>
          <a:xfrm>
            <a:off x="323528" y="865979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6)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쓰레기양 추측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01306-FE3C-47BC-B0C3-BDA59C94702D}"/>
              </a:ext>
            </a:extLst>
          </p:cNvPr>
          <p:cNvSpPr txBox="1"/>
          <p:nvPr/>
        </p:nvSpPr>
        <p:spPr>
          <a:xfrm>
            <a:off x="467544" y="1699114"/>
            <a:ext cx="4608512" cy="254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 err="1"/>
              <a:t>한국갤럽조사연구소의</a:t>
            </a:r>
            <a:r>
              <a:rPr lang="ko-KR" altLang="en-US" sz="1300" dirty="0"/>
              <a:t> </a:t>
            </a:r>
            <a:r>
              <a:rPr lang="ko-KR" altLang="en-US" sz="1400" dirty="0"/>
              <a:t>재활용 쓰레기 분리배출 관련 설문조사 활용</a:t>
            </a:r>
            <a:endParaRPr lang="en-US" altLang="ko-KR" sz="14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dirty="0"/>
              <a:t>연령</a:t>
            </a:r>
            <a:r>
              <a:rPr lang="en-US" altLang="ko-KR" sz="1400" dirty="0"/>
              <a:t>, </a:t>
            </a:r>
            <a:r>
              <a:rPr lang="ko-KR" altLang="en-US" sz="1400" dirty="0"/>
              <a:t>성별</a:t>
            </a:r>
            <a:r>
              <a:rPr lang="en-US" altLang="ko-KR" sz="1400" dirty="0"/>
              <a:t>, </a:t>
            </a:r>
            <a:r>
              <a:rPr lang="ko-KR" altLang="en-US" sz="1400" dirty="0"/>
              <a:t>일회용품 사용 정도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이용 유무</a:t>
            </a:r>
            <a:r>
              <a:rPr lang="en-US" altLang="ko-KR" sz="1400" dirty="0"/>
              <a:t>, </a:t>
            </a:r>
            <a:r>
              <a:rPr lang="ko-KR" altLang="en-US" sz="1400" dirty="0"/>
              <a:t>포장이 과한 상품 구매 정도</a:t>
            </a:r>
            <a:r>
              <a:rPr lang="en-US" altLang="ko-KR" sz="1400" dirty="0"/>
              <a:t>, </a:t>
            </a:r>
            <a:r>
              <a:rPr lang="ko-KR" altLang="en-US" sz="1400" dirty="0"/>
              <a:t>택배 사용 빈도의 평균 계산</a:t>
            </a:r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en-US" altLang="ko-KR" sz="1400" dirty="0"/>
              <a:t>10</a:t>
            </a:r>
            <a:r>
              <a:rPr lang="ko-KR" altLang="en-US" sz="1400" dirty="0"/>
              <a:t>대 미만은 </a:t>
            </a:r>
            <a:r>
              <a:rPr lang="en-US" altLang="ko-KR" sz="1400" dirty="0"/>
              <a:t>30</a:t>
            </a:r>
            <a:r>
              <a:rPr lang="ko-KR" altLang="en-US" sz="1400" dirty="0"/>
              <a:t>대 남녀의 평균 적용</a:t>
            </a:r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en-US" altLang="ko-KR" sz="1400" dirty="0"/>
              <a:t>10</a:t>
            </a:r>
            <a:r>
              <a:rPr lang="ko-KR" altLang="en-US" sz="1400" dirty="0"/>
              <a:t>대는 해당 성별의 </a:t>
            </a:r>
            <a:r>
              <a:rPr lang="en-US" altLang="ko-KR" sz="1400" dirty="0"/>
              <a:t>19-29</a:t>
            </a:r>
            <a:r>
              <a:rPr lang="ko-KR" altLang="en-US" sz="1400" dirty="0"/>
              <a:t>세 자료 적용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endParaRPr lang="en-US" altLang="ko-KR" sz="1300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è"/>
            </a:pPr>
            <a:r>
              <a:rPr lang="ko-KR" altLang="en-US" sz="1300" dirty="0"/>
              <a:t>연령대가 높아질수록 쓰레기 배출량 감소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109423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06"/>
    </mc:Choice>
    <mc:Fallback xmlns="">
      <p:transition spd="slow" advTm="4980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1882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02. </a:t>
              </a:r>
              <a:r>
                <a:rPr lang="ko-KR" altLang="en-US" sz="2800" dirty="0" err="1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전처리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9CFACD1-E280-4CE7-890A-68D7C8D1C6BD}"/>
              </a:ext>
            </a:extLst>
          </p:cNvPr>
          <p:cNvSpPr txBox="1"/>
          <p:nvPr/>
        </p:nvSpPr>
        <p:spPr>
          <a:xfrm>
            <a:off x="1423421" y="4743023"/>
            <a:ext cx="2384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 err="1"/>
              <a:t>읍면동에</a:t>
            </a:r>
            <a:r>
              <a:rPr lang="ko-KR" altLang="en-US" sz="1200" dirty="0"/>
              <a:t> 따른 성별 연령대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E7F9D-E36B-40A6-97C5-CF9A75B3A915}"/>
              </a:ext>
            </a:extLst>
          </p:cNvPr>
          <p:cNvSpPr txBox="1"/>
          <p:nvPr/>
        </p:nvSpPr>
        <p:spPr>
          <a:xfrm>
            <a:off x="323528" y="865979"/>
            <a:ext cx="343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7) 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동별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및 성별 연령대 인구 현황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A16BB-868A-4B11-874C-F89F660635E5}"/>
              </a:ext>
            </a:extLst>
          </p:cNvPr>
          <p:cNvSpPr txBox="1"/>
          <p:nvPr/>
        </p:nvSpPr>
        <p:spPr>
          <a:xfrm>
            <a:off x="5730940" y="4743023"/>
            <a:ext cx="2384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성별에 따른 연령대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33555-38FB-47C2-BD79-30CA0D200D61}"/>
              </a:ext>
            </a:extLst>
          </p:cNvPr>
          <p:cNvSpPr txBox="1"/>
          <p:nvPr/>
        </p:nvSpPr>
        <p:spPr>
          <a:xfrm>
            <a:off x="685392" y="1404186"/>
            <a:ext cx="6599201" cy="7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300" dirty="0"/>
              <a:t>2021</a:t>
            </a:r>
            <a:r>
              <a:rPr lang="ko-KR" altLang="en-US" sz="1300" dirty="0"/>
              <a:t>년 </a:t>
            </a:r>
            <a:r>
              <a:rPr lang="en-US" altLang="ko-KR" sz="1300" dirty="0"/>
              <a:t>7</a:t>
            </a:r>
            <a:r>
              <a:rPr lang="ko-KR" altLang="en-US" sz="1300" dirty="0"/>
              <a:t>월 </a:t>
            </a:r>
            <a:r>
              <a:rPr lang="ko-KR" altLang="en-US" sz="1300" dirty="0" err="1"/>
              <a:t>읍면동에</a:t>
            </a:r>
            <a:r>
              <a:rPr lang="en-US" altLang="ko-KR" sz="1300" dirty="0"/>
              <a:t> </a:t>
            </a:r>
            <a:r>
              <a:rPr lang="ko-KR" altLang="en-US" sz="1300" dirty="0"/>
              <a:t>따른 성별 연령대 분포 확인</a:t>
            </a:r>
            <a:endParaRPr lang="en-US" altLang="ko-KR" sz="1300" dirty="0"/>
          </a:p>
          <a:p>
            <a:pPr>
              <a:lnSpc>
                <a:spcPct val="250000"/>
              </a:lnSpc>
            </a:pPr>
            <a:r>
              <a:rPr lang="en-US" altLang="ko-KR" sz="1300" dirty="0">
                <a:sym typeface="Wingdings" panose="05000000000000000000" pitchFamily="2" charset="2"/>
              </a:rPr>
              <a:t> </a:t>
            </a:r>
            <a:r>
              <a:rPr lang="en-US" altLang="ko-KR" sz="1300" dirty="0"/>
              <a:t>50</a:t>
            </a:r>
            <a:r>
              <a:rPr lang="ko-KR" altLang="en-US" sz="1300" dirty="0"/>
              <a:t>대 인구의 분포가 많음을 확인할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23E483-C3E8-4736-AF91-4505ED13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89726"/>
            <a:ext cx="4397335" cy="2215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181603-E365-4075-8EFF-FB5BC929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44" y="2648088"/>
            <a:ext cx="3861478" cy="195671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6DE580-33F1-4E1D-950B-4C159B058631}"/>
              </a:ext>
            </a:extLst>
          </p:cNvPr>
          <p:cNvGrpSpPr/>
          <p:nvPr/>
        </p:nvGrpSpPr>
        <p:grpSpPr>
          <a:xfrm>
            <a:off x="5730940" y="816530"/>
            <a:ext cx="3089532" cy="587656"/>
            <a:chOff x="6228184" y="816530"/>
            <a:chExt cx="2915816" cy="58765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03BDCE5-D725-4ACA-AC27-468AFD6A1D37}"/>
                </a:ext>
              </a:extLst>
            </p:cNvPr>
            <p:cNvSpPr/>
            <p:nvPr/>
          </p:nvSpPr>
          <p:spPr>
            <a:xfrm>
              <a:off x="6228184" y="905007"/>
              <a:ext cx="2806808" cy="499179"/>
            </a:xfrm>
            <a:prstGeom prst="roundRect">
              <a:avLst/>
            </a:prstGeom>
            <a:noFill/>
            <a:ln>
              <a:solidFill>
                <a:srgbClr val="DDE8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9E8C9B-92A4-466B-B460-EF428111BA63}"/>
                </a:ext>
              </a:extLst>
            </p:cNvPr>
            <p:cNvSpPr/>
            <p:nvPr/>
          </p:nvSpPr>
          <p:spPr>
            <a:xfrm>
              <a:off x="6947512" y="816530"/>
              <a:ext cx="1368152" cy="24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사용한 데이터 셋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A45424-D491-4A96-B0B4-CEB1E5B6CAE1}"/>
                </a:ext>
              </a:extLst>
            </p:cNvPr>
            <p:cNvSpPr txBox="1"/>
            <p:nvPr/>
          </p:nvSpPr>
          <p:spPr>
            <a:xfrm>
              <a:off x="6228184" y="1061697"/>
              <a:ext cx="29158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19. </a:t>
              </a:r>
              <a:r>
                <a:rPr lang="ko-KR" altLang="en-US" sz="1200" dirty="0"/>
                <a:t>연령별인구현황</a:t>
              </a:r>
              <a:r>
                <a:rPr lang="en-US" altLang="ko-KR" sz="1200" dirty="0"/>
                <a:t>_2021</a:t>
              </a:r>
              <a:r>
                <a:rPr lang="ko-KR" altLang="en-US" sz="1200" dirty="0"/>
                <a:t>년</a:t>
              </a:r>
              <a:r>
                <a:rPr lang="en-US" altLang="ko-KR" sz="1200" dirty="0"/>
                <a:t>07</a:t>
              </a:r>
              <a:r>
                <a:rPr lang="ko-KR" altLang="en-US" sz="1200" dirty="0" err="1"/>
                <a:t>월기준</a:t>
              </a:r>
              <a:r>
                <a:rPr lang="en-US" altLang="ko-KR" sz="1200" dirty="0"/>
                <a:t>.csv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83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91"/>
    </mc:Choice>
    <mc:Fallback xmlns="">
      <p:transition spd="slow" advTm="1739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1895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A567E8-222D-4AF6-BD27-E2EB8B2E45A8}"/>
              </a:ext>
            </a:extLst>
          </p:cNvPr>
          <p:cNvGrpSpPr/>
          <p:nvPr/>
        </p:nvGrpSpPr>
        <p:grpSpPr>
          <a:xfrm>
            <a:off x="5364088" y="1131590"/>
            <a:ext cx="3600399" cy="3697781"/>
            <a:chOff x="6581610" y="812393"/>
            <a:chExt cx="2499808" cy="369778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16A5C35-4D9C-49E9-AB1D-C4A1FA2F5E9F}"/>
                </a:ext>
              </a:extLst>
            </p:cNvPr>
            <p:cNvSpPr/>
            <p:nvPr/>
          </p:nvSpPr>
          <p:spPr>
            <a:xfrm>
              <a:off x="6581610" y="905007"/>
              <a:ext cx="2453381" cy="3605167"/>
            </a:xfrm>
            <a:prstGeom prst="roundRect">
              <a:avLst/>
            </a:prstGeom>
            <a:noFill/>
            <a:ln>
              <a:solidFill>
                <a:srgbClr val="DDE8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CB12E97-71C8-4BE0-9125-0B0917D3F516}"/>
                </a:ext>
              </a:extLst>
            </p:cNvPr>
            <p:cNvSpPr/>
            <p:nvPr/>
          </p:nvSpPr>
          <p:spPr>
            <a:xfrm>
              <a:off x="7124224" y="812393"/>
              <a:ext cx="1368152" cy="24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사용한 데이터 셋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37EB7B-1900-4223-81CA-59A7FA73CFA4}"/>
                </a:ext>
              </a:extLst>
            </p:cNvPr>
            <p:cNvSpPr txBox="1"/>
            <p:nvPr/>
          </p:nvSpPr>
          <p:spPr>
            <a:xfrm>
              <a:off x="6681602" y="1129568"/>
              <a:ext cx="2399816" cy="330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1.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공동주택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분리수거장현황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2.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재활용품분리수거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장려금지급내역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  <a:endParaRPr lang="ko-KR" altLang="en-US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3.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금호동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집적장별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재활용품통계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4.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건축물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표제부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5.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건축물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전유부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6.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법정경계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읍면동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7.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도로명주소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건물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8.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도로명주소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건물출입구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9.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지적도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10.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인구정보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총인구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11.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동별인구수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세대수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12.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장래인구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추계치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13.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폐기물발생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및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처리현황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(2017~2018).xlsx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14.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폐기물발생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및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처리현황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(2019).xlsx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15.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금호동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위성사진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tif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16.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행정경계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읍면동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17.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2021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인구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 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18. 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쓰레기양추측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  <a:endParaRPr lang="ko-KR" altLang="en-US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19. 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연령별인구현황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_2021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07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월기준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2EB4D9-7DD4-4E96-8161-E94B75EFDC4D}"/>
              </a:ext>
            </a:extLst>
          </p:cNvPr>
          <p:cNvSpPr txBox="1"/>
          <p:nvPr/>
        </p:nvSpPr>
        <p:spPr>
          <a:xfrm>
            <a:off x="323528" y="86597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모델링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249089-1D85-4109-94D7-E420E4C8628B}"/>
              </a:ext>
            </a:extLst>
          </p:cNvPr>
          <p:cNvSpPr txBox="1"/>
          <p:nvPr/>
        </p:nvSpPr>
        <p:spPr>
          <a:xfrm>
            <a:off x="467544" y="1338317"/>
            <a:ext cx="482967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arenR"/>
            </a:pPr>
            <a:r>
              <a:rPr lang="ko-KR" altLang="en-US" sz="1300" b="1" dirty="0"/>
              <a:t>각 </a:t>
            </a:r>
            <a:r>
              <a:rPr lang="ko-KR" altLang="en-US" sz="1300" b="1" dirty="0" err="1"/>
              <a:t>읍면동에</a:t>
            </a:r>
            <a:r>
              <a:rPr lang="ko-KR" altLang="en-US" sz="1300" b="1" dirty="0"/>
              <a:t> 설치할 자동수거기 개수 도출</a:t>
            </a:r>
            <a:endParaRPr lang="en-US" altLang="ko-KR" sz="1300" b="1" dirty="0"/>
          </a:p>
          <a:p>
            <a:pPr marL="228600" indent="-228600" algn="just">
              <a:buAutoNum type="arabicParenR"/>
            </a:pPr>
            <a:endParaRPr lang="en-US" altLang="ko-KR" sz="1300" b="1" dirty="0"/>
          </a:p>
          <a:p>
            <a:pPr marL="228600" indent="-228600" algn="just">
              <a:buAutoNum type="arabicParenR"/>
            </a:pPr>
            <a:endParaRPr lang="en-US" altLang="ko-KR" sz="1300" b="1" dirty="0"/>
          </a:p>
          <a:p>
            <a:pPr marL="228600" indent="-228600" algn="just">
              <a:buAutoNum type="arabicParenR"/>
            </a:pPr>
            <a:endParaRPr lang="en-US" altLang="ko-KR" sz="1300" b="1" dirty="0"/>
          </a:p>
          <a:p>
            <a:pPr marL="228600" indent="-228600" algn="just">
              <a:buAutoNum type="arabicParenR"/>
            </a:pPr>
            <a:endParaRPr lang="en-US" altLang="ko-KR" sz="1300" b="1" dirty="0"/>
          </a:p>
          <a:p>
            <a:pPr marL="228600" indent="-228600" algn="just">
              <a:buAutoNum type="arabicParenR"/>
            </a:pPr>
            <a:endParaRPr lang="en-US" altLang="ko-KR" sz="1300" b="1" dirty="0"/>
          </a:p>
          <a:p>
            <a:pPr marL="228600" indent="-228600" algn="just">
              <a:buAutoNum type="arabicParenR"/>
            </a:pPr>
            <a:endParaRPr lang="en-US" altLang="ko-KR" sz="1300" b="1" dirty="0"/>
          </a:p>
          <a:p>
            <a:pPr marL="228600" indent="-228600" algn="just">
              <a:buAutoNum type="arabicParenR"/>
            </a:pPr>
            <a:endParaRPr lang="en-US" altLang="ko-KR" sz="1300" b="1" dirty="0"/>
          </a:p>
          <a:p>
            <a:pPr marL="228600" indent="-228600" algn="just">
              <a:buAutoNum type="arabicParenR"/>
            </a:pPr>
            <a:r>
              <a:rPr lang="ko-KR" altLang="en-US" sz="1300" b="1" dirty="0"/>
              <a:t>쓰레기 발생량을 예측하여 발생량이 많은 공동 주택에 설치</a:t>
            </a:r>
            <a:endParaRPr lang="en-US" altLang="ko-KR" sz="13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1E25B-BC18-4994-AB6F-3408AEDFE91F}"/>
              </a:ext>
            </a:extLst>
          </p:cNvPr>
          <p:cNvSpPr txBox="1"/>
          <p:nvPr/>
        </p:nvSpPr>
        <p:spPr>
          <a:xfrm>
            <a:off x="755576" y="3231143"/>
            <a:ext cx="4392488" cy="1746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/>
              <a:t>쓰레기 발생량을 알 수 있는 금호동으로 분석</a:t>
            </a:r>
            <a:endParaRPr lang="en-US" altLang="ko-KR" sz="12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/>
              <a:t>금호동 공동주택에서 발생하는 </a:t>
            </a:r>
            <a:r>
              <a:rPr lang="ko-KR" altLang="en-US" sz="1200" dirty="0" err="1"/>
              <a:t>재활용품량과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세대수</a:t>
            </a:r>
            <a:r>
              <a:rPr lang="ko-KR" altLang="en-US" sz="1200" dirty="0"/>
              <a:t> 간의 관계 파악</a:t>
            </a:r>
            <a:endParaRPr lang="en-US" altLang="ko-KR" sz="12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/>
              <a:t>이 관계성으로 다른 </a:t>
            </a:r>
            <a:r>
              <a:rPr lang="ko-KR" altLang="en-US" sz="1200" dirty="0" err="1"/>
              <a:t>읍면동에</a:t>
            </a:r>
            <a:r>
              <a:rPr lang="ko-KR" altLang="en-US" sz="1200" dirty="0"/>
              <a:t> 있는 공동주택의 재활용품 배출량 예측</a:t>
            </a:r>
            <a:endParaRPr lang="en-US" altLang="ko-KR" sz="12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/>
              <a:t>배출량이 많은 </a:t>
            </a:r>
            <a:r>
              <a:rPr lang="en-US" altLang="ko-KR" sz="1200" dirty="0"/>
              <a:t>n</a:t>
            </a:r>
            <a:r>
              <a:rPr lang="ko-KR" altLang="en-US" sz="1200" dirty="0"/>
              <a:t>개의 공동주택 단지에 </a:t>
            </a:r>
            <a:r>
              <a:rPr lang="en-US" altLang="ko-KR" sz="1200" dirty="0"/>
              <a:t>1</a:t>
            </a:r>
            <a:r>
              <a:rPr lang="ko-KR" altLang="en-US" sz="1200" dirty="0"/>
              <a:t>개씩 설치</a:t>
            </a:r>
            <a:endParaRPr lang="en-US" altLang="ko-KR" sz="1200" dirty="0"/>
          </a:p>
          <a:p>
            <a:pPr>
              <a:lnSpc>
                <a:spcPct val="13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(n=</a:t>
            </a:r>
            <a:r>
              <a:rPr lang="ko-KR" altLang="en-US" sz="1200" dirty="0"/>
              <a:t>해당 </a:t>
            </a:r>
            <a:r>
              <a:rPr lang="ko-KR" altLang="en-US" sz="1200" dirty="0" err="1"/>
              <a:t>읍면동에</a:t>
            </a:r>
            <a:r>
              <a:rPr lang="ko-KR" altLang="en-US" sz="1200" dirty="0"/>
              <a:t> 설치할 자동수거기 개수</a:t>
            </a:r>
            <a:r>
              <a:rPr lang="en-US" altLang="ko-KR" sz="12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C129A-04AE-4AC0-AD90-B7906F746E93}"/>
              </a:ext>
            </a:extLst>
          </p:cNvPr>
          <p:cNvSpPr txBox="1"/>
          <p:nvPr/>
        </p:nvSpPr>
        <p:spPr>
          <a:xfrm>
            <a:off x="755576" y="1635646"/>
            <a:ext cx="4176464" cy="10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/>
              <a:t>분리수거장이 없는 </a:t>
            </a:r>
            <a:r>
              <a:rPr lang="ko-KR" altLang="en-US" sz="1200" dirty="0" err="1"/>
              <a:t>읍면동</a:t>
            </a:r>
            <a:r>
              <a:rPr lang="ko-KR" altLang="en-US" sz="1200" dirty="0"/>
              <a:t> 제외</a:t>
            </a:r>
            <a:endParaRPr lang="en-US" altLang="ko-KR" sz="12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/>
              <a:t>상관계수가 높고</a:t>
            </a:r>
            <a:r>
              <a:rPr lang="en-US" altLang="ko-KR" sz="1200" dirty="0"/>
              <a:t> </a:t>
            </a:r>
            <a:r>
              <a:rPr lang="ko-KR" altLang="en-US" sz="1200" dirty="0"/>
              <a:t>중복된 내용을 담고 있는 데이터 제외</a:t>
            </a:r>
            <a:endParaRPr lang="en-US" altLang="ko-KR" sz="12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/>
              <a:t>남은 데이터와 분리수거장 간의 관계 파악</a:t>
            </a:r>
            <a:endParaRPr lang="en-US" altLang="ko-KR" sz="1200" dirty="0"/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/>
              <a:t>각 </a:t>
            </a:r>
            <a:r>
              <a:rPr lang="ko-KR" altLang="en-US" sz="1200" dirty="0" err="1"/>
              <a:t>읍면동에</a:t>
            </a:r>
            <a:r>
              <a:rPr lang="ko-KR" altLang="en-US" sz="1200" dirty="0"/>
              <a:t> 설치할 자동수거기 개수 도출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8099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7"/>
    </mc:Choice>
    <mc:Fallback xmlns="">
      <p:transition spd="slow" advTm="3329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CB62BF-4FB2-4A34-9C75-1F802C0CB9F8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9A76F2-72EC-4DC2-A061-BDE727E70F8A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AD515C-916F-43AE-953F-592DA07900BC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959AB8-6BE3-4B12-9477-10CB979F8E2D}"/>
              </a:ext>
            </a:extLst>
          </p:cNvPr>
          <p:cNvSpPr txBox="1"/>
          <p:nvPr/>
        </p:nvSpPr>
        <p:spPr>
          <a:xfrm>
            <a:off x="323528" y="865979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1)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각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읍면동에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설치할 자동수거기 개수 도출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557BF-8B0A-4110-AFD2-1F5831FE031D}"/>
              </a:ext>
            </a:extLst>
          </p:cNvPr>
          <p:cNvSpPr txBox="1"/>
          <p:nvPr/>
        </p:nvSpPr>
        <p:spPr>
          <a:xfrm>
            <a:off x="467544" y="1338317"/>
            <a:ext cx="482967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52000" algn="just">
              <a:buFont typeface="+mj-ea"/>
              <a:buAutoNum type="circleNumDbPlain"/>
            </a:pPr>
            <a:r>
              <a:rPr lang="ko-KR" altLang="en-US" sz="1300" b="1" dirty="0"/>
              <a:t>사용한 모델 </a:t>
            </a:r>
            <a:r>
              <a:rPr lang="en-US" altLang="ko-KR" sz="1300" b="1" dirty="0"/>
              <a:t>: </a:t>
            </a:r>
            <a:r>
              <a:rPr lang="ko-KR" altLang="en-US" b="1" u="sng" dirty="0">
                <a:solidFill>
                  <a:srgbClr val="00B050"/>
                </a:solidFill>
              </a:rPr>
              <a:t>회귀분석</a:t>
            </a:r>
            <a:endParaRPr lang="en-US" altLang="ko-KR" sz="1300" b="1" u="sng" dirty="0">
              <a:solidFill>
                <a:srgbClr val="00B050"/>
              </a:solidFill>
            </a:endParaRPr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r>
              <a:rPr lang="ko-KR" altLang="en-US" sz="1300" b="1" dirty="0"/>
              <a:t>회귀 모델 학습</a:t>
            </a: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r>
              <a:rPr lang="ko-KR" altLang="en-US" sz="1300" b="1" dirty="0"/>
              <a:t>회귀 적용</a:t>
            </a: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48CBC-16D6-4D8A-BF43-9B5F99244AD6}"/>
              </a:ext>
            </a:extLst>
          </p:cNvPr>
          <p:cNvSpPr txBox="1"/>
          <p:nvPr/>
        </p:nvSpPr>
        <p:spPr>
          <a:xfrm>
            <a:off x="683568" y="1671263"/>
            <a:ext cx="518457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독립 변수</a:t>
            </a:r>
            <a:r>
              <a:rPr lang="en-US" altLang="ko-KR" sz="1200" dirty="0"/>
              <a:t>(x)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장려금 평균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세대수</a:t>
            </a:r>
            <a:r>
              <a:rPr lang="ko-KR" altLang="en-US" sz="1200" dirty="0"/>
              <a:t> 합계</a:t>
            </a:r>
            <a:r>
              <a:rPr lang="en-US" altLang="ko-KR" sz="1200" dirty="0"/>
              <a:t>, </a:t>
            </a:r>
            <a:r>
              <a:rPr lang="ko-KR" altLang="en-US" sz="1200" dirty="0"/>
              <a:t>연령 별 가중치 합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-</a:t>
            </a:r>
            <a:r>
              <a:rPr lang="ko-KR" altLang="en-US" sz="1200" dirty="0"/>
              <a:t> 종속 변수</a:t>
            </a:r>
            <a:r>
              <a:rPr lang="en-US" altLang="ko-KR" sz="1200" dirty="0"/>
              <a:t>(y) : </a:t>
            </a:r>
            <a:r>
              <a:rPr lang="ko-KR" altLang="en-US" sz="1200" dirty="0"/>
              <a:t>자동수거기 개수</a:t>
            </a:r>
            <a:endParaRPr lang="en-US" altLang="ko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CDFD6-090F-48B3-934E-6A2FD9F14AE6}"/>
              </a:ext>
            </a:extLst>
          </p:cNvPr>
          <p:cNvSpPr txBox="1"/>
          <p:nvPr/>
        </p:nvSpPr>
        <p:spPr>
          <a:xfrm>
            <a:off x="683568" y="2858671"/>
            <a:ext cx="316835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분리수거장이 있는 </a:t>
            </a:r>
            <a:r>
              <a:rPr lang="en-US" altLang="ko-KR" sz="1200" dirty="0"/>
              <a:t>5</a:t>
            </a:r>
            <a:r>
              <a:rPr lang="ko-KR" altLang="en-US" sz="1200" dirty="0"/>
              <a:t>개 </a:t>
            </a:r>
            <a:r>
              <a:rPr lang="ko-KR" altLang="en-US" sz="1200" dirty="0" err="1"/>
              <a:t>읍면동</a:t>
            </a:r>
            <a:r>
              <a:rPr lang="ko-KR" altLang="en-US" sz="1200" dirty="0"/>
              <a:t> 대상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 err="1"/>
              <a:t>광양읍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광영동</a:t>
            </a:r>
            <a:r>
              <a:rPr lang="en-US" altLang="ko-KR" sz="1200" dirty="0"/>
              <a:t>, </a:t>
            </a:r>
            <a:r>
              <a:rPr lang="ko-KR" altLang="en-US" sz="1200" dirty="0"/>
              <a:t>금호동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중마동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태인동</a:t>
            </a:r>
            <a:r>
              <a:rPr lang="en-US" altLang="ko-KR" sz="12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AC3A85-FD32-4C24-9798-6DB2C8ED35A4}"/>
              </a:ext>
            </a:extLst>
          </p:cNvPr>
          <p:cNvSpPr txBox="1"/>
          <p:nvPr/>
        </p:nvSpPr>
        <p:spPr>
          <a:xfrm>
            <a:off x="683568" y="4063564"/>
            <a:ext cx="626469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/>
              <a:t>공동주택이 있는 </a:t>
            </a:r>
            <a:r>
              <a:rPr lang="en-US" altLang="ko-KR" sz="1200" dirty="0"/>
              <a:t>7</a:t>
            </a:r>
            <a:r>
              <a:rPr lang="ko-KR" altLang="en-US" sz="1200" dirty="0"/>
              <a:t>개의 </a:t>
            </a:r>
            <a:r>
              <a:rPr lang="ko-KR" altLang="en-US" sz="1200" dirty="0" err="1"/>
              <a:t>읍면동에</a:t>
            </a:r>
            <a:r>
              <a:rPr lang="ko-KR" altLang="en-US" sz="1200" dirty="0"/>
              <a:t> 대해서만 적용하여 자동수거기 개수 할당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/>
              <a:t>분리수거장은 없지만</a:t>
            </a:r>
            <a:r>
              <a:rPr lang="en-US" altLang="ko-KR" sz="1200" dirty="0"/>
              <a:t>, </a:t>
            </a:r>
            <a:r>
              <a:rPr lang="ko-KR" altLang="en-US" sz="1200" dirty="0"/>
              <a:t>공동주택 세대 수가 존재하는 </a:t>
            </a:r>
            <a:r>
              <a:rPr lang="ko-KR" altLang="en-US" sz="1200" b="1" u="sng" dirty="0" err="1"/>
              <a:t>옥곡면</a:t>
            </a:r>
            <a:r>
              <a:rPr lang="en-US" altLang="ko-KR" sz="1200" b="1" u="sng" dirty="0"/>
              <a:t>, </a:t>
            </a:r>
            <a:r>
              <a:rPr lang="ko-KR" altLang="en-US" sz="1200" b="1" u="sng" dirty="0" err="1"/>
              <a:t>다압면</a:t>
            </a:r>
            <a:r>
              <a:rPr lang="ko-KR" altLang="en-US" sz="1200" dirty="0" err="1"/>
              <a:t>에</a:t>
            </a:r>
            <a:r>
              <a:rPr lang="ko-KR" altLang="en-US" sz="1200" dirty="0"/>
              <a:t> 대해서 적용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249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2"/>
    </mc:Choice>
    <mc:Fallback xmlns="">
      <p:transition spd="slow" advTm="322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0A8BC47-B3DD-4643-B793-3CAB5A77D8C1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A06154-378B-43C5-A0C3-DF70FCD526F6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BAD8DE-05E8-4242-9A50-59A247EB4CEB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49E7C-7DFB-4A3D-A694-F84AA991A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770" y="2733261"/>
            <a:ext cx="2326038" cy="1355676"/>
          </a:xfrm>
        </p:spPr>
        <p:txBody>
          <a:bodyPr>
            <a:normAutofit/>
          </a:bodyPr>
          <a:lstStyle/>
          <a:p>
            <a:pPr marL="0" indent="-252000">
              <a:buFont typeface="+mj-ea"/>
              <a:buAutoNum type="circleNumDbPlain"/>
            </a:pPr>
            <a:r>
              <a:rPr lang="ko-KR" altLang="en-US" sz="1400" dirty="0"/>
              <a:t>성별 연령 가중치 제거</a:t>
            </a:r>
            <a:endParaRPr lang="en-US" altLang="ko-KR" sz="1400" dirty="0"/>
          </a:p>
          <a:p>
            <a:pPr marL="0" indent="-252000">
              <a:buFont typeface="+mj-ea"/>
              <a:buAutoNum type="circleNumDbPlain"/>
            </a:pPr>
            <a:endParaRPr lang="en-US" altLang="ko-KR" sz="1400" dirty="0"/>
          </a:p>
          <a:p>
            <a:pPr marL="0" indent="-252000">
              <a:buFont typeface="+mj-ea"/>
              <a:buAutoNum type="circleNumDbPlain"/>
            </a:pPr>
            <a:r>
              <a:rPr lang="ko-KR" altLang="en-US" sz="1400" dirty="0" err="1"/>
              <a:t>읍면동</a:t>
            </a:r>
            <a:r>
              <a:rPr lang="ko-KR" altLang="en-US" sz="1400" dirty="0"/>
              <a:t> 인구수 제거</a:t>
            </a:r>
            <a:endParaRPr lang="en-US" altLang="ko-KR" sz="1400" dirty="0"/>
          </a:p>
          <a:p>
            <a:pPr marL="0" indent="-252000">
              <a:buFont typeface="+mj-ea"/>
              <a:buAutoNum type="circleNumDbPlain"/>
            </a:pPr>
            <a:endParaRPr lang="en-US" altLang="ko-KR" sz="1400" dirty="0"/>
          </a:p>
          <a:p>
            <a:pPr marL="0" indent="-252000">
              <a:buFont typeface="+mj-ea"/>
              <a:buAutoNum type="circleNumDbPlain"/>
            </a:pPr>
            <a:r>
              <a:rPr lang="ko-KR" altLang="en-US" sz="1400" dirty="0"/>
              <a:t>장려금</a:t>
            </a:r>
            <a:r>
              <a:rPr lang="en-US" altLang="ko-KR" sz="1400" dirty="0"/>
              <a:t> </a:t>
            </a:r>
            <a:r>
              <a:rPr lang="ko-KR" altLang="en-US" sz="1400" dirty="0"/>
              <a:t>합계 제거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BE9C89-D54D-4DC1-AF71-7694ADF9A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t="-4166" r="-4210" b="4166"/>
          <a:stretch/>
        </p:blipFill>
        <p:spPr bwMode="auto">
          <a:xfrm>
            <a:off x="323528" y="2028082"/>
            <a:ext cx="3714756" cy="29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2B3D8C-76A9-4B2F-80D9-1ECE496FD724}"/>
              </a:ext>
            </a:extLst>
          </p:cNvPr>
          <p:cNvSpPr txBox="1"/>
          <p:nvPr/>
        </p:nvSpPr>
        <p:spPr>
          <a:xfrm>
            <a:off x="4298613" y="2226857"/>
            <a:ext cx="423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800" b="1" dirty="0" err="1">
                <a:solidFill>
                  <a:srgbClr val="00B050"/>
                </a:solidFill>
              </a:rPr>
              <a:t>다중공선성이</a:t>
            </a:r>
            <a:r>
              <a:rPr lang="ko-KR" altLang="en-US" sz="1800" b="1" dirty="0">
                <a:solidFill>
                  <a:srgbClr val="00B050"/>
                </a:solidFill>
              </a:rPr>
              <a:t> 존재하는 변수 통합</a:t>
            </a:r>
            <a:r>
              <a:rPr lang="en-US" altLang="ko-KR" sz="1800" b="1" dirty="0">
                <a:solidFill>
                  <a:srgbClr val="00B050"/>
                </a:solidFill>
              </a:rPr>
              <a:t>/</a:t>
            </a:r>
            <a:r>
              <a:rPr lang="ko-KR" altLang="en-US" sz="1800" b="1" dirty="0">
                <a:solidFill>
                  <a:srgbClr val="00B050"/>
                </a:solidFill>
              </a:rPr>
              <a:t>제거</a:t>
            </a:r>
            <a:endParaRPr lang="en-US" altLang="ko-KR" sz="18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9641C-ACBE-44EE-8818-6F803BC31196}"/>
              </a:ext>
            </a:extLst>
          </p:cNvPr>
          <p:cNvSpPr txBox="1"/>
          <p:nvPr/>
        </p:nvSpPr>
        <p:spPr>
          <a:xfrm>
            <a:off x="323528" y="865979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1)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각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읍면동에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설치할 자동수거기 개수 도출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20884-46BB-4F51-B469-D001F1A66810}"/>
              </a:ext>
            </a:extLst>
          </p:cNvPr>
          <p:cNvSpPr txBox="1"/>
          <p:nvPr/>
        </p:nvSpPr>
        <p:spPr>
          <a:xfrm>
            <a:off x="467544" y="1338317"/>
            <a:ext cx="48296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b="1" dirty="0"/>
              <a:t>회귀 모델 학습 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분리수거장이 있는 </a:t>
            </a:r>
            <a:r>
              <a:rPr lang="en-US" altLang="ko-KR" sz="1300" b="1" dirty="0"/>
              <a:t>5</a:t>
            </a:r>
            <a:r>
              <a:rPr lang="ko-KR" altLang="en-US" sz="1300" b="1" dirty="0"/>
              <a:t>개 </a:t>
            </a:r>
            <a:r>
              <a:rPr lang="ko-KR" altLang="en-US" sz="1300" b="1" dirty="0" err="1"/>
              <a:t>읍면동</a:t>
            </a:r>
            <a:endParaRPr lang="en-US" altLang="ko-KR" sz="13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8339FB-4CFD-4DC9-815E-1FC43C2AF849}"/>
              </a:ext>
            </a:extLst>
          </p:cNvPr>
          <p:cNvGrpSpPr/>
          <p:nvPr/>
        </p:nvGrpSpPr>
        <p:grpSpPr>
          <a:xfrm>
            <a:off x="6082460" y="843559"/>
            <a:ext cx="2906614" cy="1008112"/>
            <a:chOff x="6641799" y="816530"/>
            <a:chExt cx="2393193" cy="101542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D61240B-D185-457B-8C4C-016095F6E1ED}"/>
                </a:ext>
              </a:extLst>
            </p:cNvPr>
            <p:cNvSpPr/>
            <p:nvPr/>
          </p:nvSpPr>
          <p:spPr>
            <a:xfrm>
              <a:off x="6641799" y="905007"/>
              <a:ext cx="2393193" cy="926951"/>
            </a:xfrm>
            <a:prstGeom prst="roundRect">
              <a:avLst/>
            </a:prstGeom>
            <a:noFill/>
            <a:ln>
              <a:solidFill>
                <a:srgbClr val="DDE8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F0DF8A-8404-4332-8657-0177048994CD}"/>
                </a:ext>
              </a:extLst>
            </p:cNvPr>
            <p:cNvSpPr/>
            <p:nvPr/>
          </p:nvSpPr>
          <p:spPr>
            <a:xfrm>
              <a:off x="7154319" y="816530"/>
              <a:ext cx="1368152" cy="24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사용한 데이터 셋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BB3810-B47F-4FAF-B306-5FE87F74AAA2}"/>
                </a:ext>
              </a:extLst>
            </p:cNvPr>
            <p:cNvSpPr txBox="1"/>
            <p:nvPr/>
          </p:nvSpPr>
          <p:spPr>
            <a:xfrm>
              <a:off x="6682268" y="1061697"/>
              <a:ext cx="2312255" cy="6866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dirty="0"/>
                <a:t>- </a:t>
              </a:r>
              <a:r>
                <a:rPr lang="ko-KR" altLang="en-US" sz="1100" dirty="0"/>
                <a:t>독립 변수</a:t>
              </a:r>
              <a:r>
                <a:rPr lang="en-US" altLang="ko-KR" sz="1100" dirty="0"/>
                <a:t>(x)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장려금 평균</a:t>
              </a:r>
              <a:r>
                <a:rPr lang="en-US" altLang="ko-KR" sz="1100" dirty="0"/>
                <a:t>, </a:t>
              </a:r>
              <a:r>
                <a:rPr lang="ko-KR" altLang="en-US" sz="1100" dirty="0" err="1"/>
                <a:t>세대수</a:t>
              </a:r>
              <a:r>
                <a:rPr lang="ko-KR" altLang="en-US" sz="1100" dirty="0"/>
                <a:t> 합계</a:t>
              </a:r>
              <a:r>
                <a:rPr lang="en-US" altLang="ko-KR" sz="1100" dirty="0"/>
                <a:t>,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100" dirty="0"/>
                <a:t>                    </a:t>
              </a:r>
              <a:r>
                <a:rPr lang="ko-KR" altLang="en-US" sz="1100" dirty="0"/>
                <a:t>연령별 가중치 합</a:t>
              </a:r>
              <a:endParaRPr lang="en-US" altLang="ko-KR" sz="1100" dirty="0"/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100" dirty="0"/>
                <a:t>- </a:t>
              </a:r>
              <a:r>
                <a:rPr lang="ko-KR" altLang="en-US" sz="1100" dirty="0"/>
                <a:t>종속 변수</a:t>
              </a:r>
              <a:r>
                <a:rPr lang="en-US" altLang="ko-KR" sz="1100" dirty="0"/>
                <a:t>(y) : </a:t>
              </a:r>
              <a:r>
                <a:rPr lang="ko-KR" altLang="en-US" sz="1100" dirty="0"/>
                <a:t>자동수거기 개수</a:t>
              </a:r>
              <a:endParaRPr lang="en-US" altLang="ko-KR" sz="11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841797-5A51-432A-9AC3-9E123B736B63}"/>
              </a:ext>
            </a:extLst>
          </p:cNvPr>
          <p:cNvSpPr txBox="1"/>
          <p:nvPr/>
        </p:nvSpPr>
        <p:spPr>
          <a:xfrm>
            <a:off x="6801109" y="2733260"/>
            <a:ext cx="19473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성별이 통합된 연령별 가중치로 사용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D571F12-50BE-42C5-B3ED-25F78C5AB7AF}"/>
              </a:ext>
            </a:extLst>
          </p:cNvPr>
          <p:cNvSpPr/>
          <p:nvPr/>
        </p:nvSpPr>
        <p:spPr>
          <a:xfrm>
            <a:off x="6348205" y="2815140"/>
            <a:ext cx="384035" cy="144016"/>
          </a:xfrm>
          <a:prstGeom prst="rightArrow">
            <a:avLst>
              <a:gd name="adj1" fmla="val 42530"/>
              <a:gd name="adj2" fmla="val 59337"/>
            </a:avLst>
          </a:prstGeom>
          <a:solidFill>
            <a:srgbClr val="8BD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B8EC6-65B6-466F-8A80-2CDEC1CC00C1}"/>
              </a:ext>
            </a:extLst>
          </p:cNvPr>
          <p:cNvSpPr txBox="1"/>
          <p:nvPr/>
        </p:nvSpPr>
        <p:spPr>
          <a:xfrm>
            <a:off x="6801109" y="3723878"/>
            <a:ext cx="2201225" cy="84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장려금을 신청할 때마다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30000"/>
              </a:lnSpc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쓰레기 양을 추측하기 위해 장려금 평균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데이터만 사용</a:t>
            </a:r>
            <a:endParaRPr lang="ko-KR" altLang="en-US" sz="13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B84469C-E2AD-4A6F-ABA0-ADB1127041BB}"/>
              </a:ext>
            </a:extLst>
          </p:cNvPr>
          <p:cNvSpPr/>
          <p:nvPr/>
        </p:nvSpPr>
        <p:spPr>
          <a:xfrm>
            <a:off x="6348205" y="3836536"/>
            <a:ext cx="384035" cy="144016"/>
          </a:xfrm>
          <a:prstGeom prst="rightArrow">
            <a:avLst>
              <a:gd name="adj1" fmla="val 42530"/>
              <a:gd name="adj2" fmla="val 59337"/>
            </a:avLst>
          </a:prstGeom>
          <a:solidFill>
            <a:srgbClr val="8BD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2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94"/>
    </mc:Choice>
    <mc:Fallback xmlns="">
      <p:transition spd="slow" advTm="427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9144001" cy="2017212"/>
            <a:chOff x="-247849" y="-141916"/>
            <a:chExt cx="18671256" cy="4176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849" y="-141916"/>
              <a:ext cx="18671256" cy="41763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9834" y="1256190"/>
            <a:ext cx="722833" cy="13608"/>
            <a:chOff x="8339667" y="2512379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9667" y="2512379"/>
              <a:ext cx="1445666" cy="27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738" y="1879089"/>
            <a:ext cx="1234313" cy="1025618"/>
            <a:chOff x="1469010" y="3758178"/>
            <a:chExt cx="2468625" cy="20512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412730" y="3758178"/>
              <a:ext cx="581193" cy="581193"/>
              <a:chOff x="2412730" y="3758178"/>
              <a:chExt cx="581193" cy="5811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12730" y="3758178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684" y="3765274"/>
              <a:ext cx="588783" cy="69912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130" y="4693034"/>
              <a:ext cx="2512761" cy="1281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2274" y="1885799"/>
            <a:ext cx="1234313" cy="753955"/>
            <a:chOff x="4670543" y="3758178"/>
            <a:chExt cx="2468625" cy="15079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14259" y="3758178"/>
              <a:ext cx="581193" cy="581193"/>
              <a:chOff x="5614259" y="3758178"/>
              <a:chExt cx="581193" cy="5811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14259" y="3758178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6217" y="3765274"/>
              <a:ext cx="566790" cy="69912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5663" y="4693034"/>
              <a:ext cx="1964680" cy="7443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54285" y="1885799"/>
            <a:ext cx="1234313" cy="753955"/>
            <a:chOff x="7828190" y="3758178"/>
            <a:chExt cx="2468625" cy="15079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771908" y="3758178"/>
              <a:ext cx="581193" cy="581193"/>
              <a:chOff x="8771908" y="3758178"/>
              <a:chExt cx="581193" cy="58119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71908" y="3758178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3865" y="3765274"/>
              <a:ext cx="562323" cy="69912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3311" y="4693034"/>
              <a:ext cx="1964680" cy="7443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24853" y="1879089"/>
            <a:ext cx="1234313" cy="753955"/>
            <a:chOff x="11173143" y="3758178"/>
            <a:chExt cx="2468625" cy="150791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16910" y="3758178"/>
              <a:ext cx="581193" cy="581193"/>
              <a:chOff x="12116910" y="3758178"/>
              <a:chExt cx="581193" cy="58119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16910" y="3758178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08836" y="3765274"/>
              <a:ext cx="559918" cy="69912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18263" y="4693034"/>
              <a:ext cx="1797064" cy="7443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54747" y="1885799"/>
            <a:ext cx="1234313" cy="753955"/>
            <a:chOff x="14466190" y="3758178"/>
            <a:chExt cx="2468625" cy="150791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409891" y="3758178"/>
              <a:ext cx="581193" cy="581193"/>
              <a:chOff x="15409891" y="3758178"/>
              <a:chExt cx="581193" cy="5811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09891" y="3758178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01884" y="3765274"/>
              <a:ext cx="567134" cy="69912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11311" y="4693034"/>
              <a:ext cx="2132296" cy="74435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175669-3F10-416E-99E1-9A4E576D0E67}"/>
              </a:ext>
            </a:extLst>
          </p:cNvPr>
          <p:cNvSpPr txBox="1"/>
          <p:nvPr/>
        </p:nvSpPr>
        <p:spPr>
          <a:xfrm>
            <a:off x="3486925" y="670458"/>
            <a:ext cx="2088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CONTENTS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8F62FC5-A9D1-40B4-9221-894543D97DF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9" t="9800" r="22039" b="28123"/>
          <a:stretch/>
        </p:blipFill>
        <p:spPr>
          <a:xfrm>
            <a:off x="8017195" y="4011910"/>
            <a:ext cx="1092758" cy="1030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1"/>
    </mc:Choice>
    <mc:Fallback xmlns="">
      <p:transition spd="slow" advTm="1191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46E143-7946-4EA5-9D62-724645D3C548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055BD5-A508-4C07-91A5-1087A1D7F902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9AB70-B04E-4375-BA8D-28A58D16FF06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5E876E-CF4A-40CC-9596-3A12A83BD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7" y="1873683"/>
            <a:ext cx="2776334" cy="167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FDC15426-7967-4048-8AE1-5AC15BF6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50" y="2069711"/>
            <a:ext cx="4289211" cy="14396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F066BEF-1701-45CD-A92F-23338F1A8DFF}"/>
              </a:ext>
            </a:extLst>
          </p:cNvPr>
          <p:cNvGrpSpPr/>
          <p:nvPr/>
        </p:nvGrpSpPr>
        <p:grpSpPr>
          <a:xfrm>
            <a:off x="910518" y="3785079"/>
            <a:ext cx="7436543" cy="984884"/>
            <a:chOff x="754836" y="3944705"/>
            <a:chExt cx="7436543" cy="9848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F24151-BC5B-49EE-8CA0-AE21C25362FD}"/>
                </a:ext>
              </a:extLst>
            </p:cNvPr>
            <p:cNvSpPr txBox="1"/>
            <p:nvPr/>
          </p:nvSpPr>
          <p:spPr>
            <a:xfrm>
              <a:off x="754836" y="3944705"/>
              <a:ext cx="4598670" cy="95410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ko-KR" altLang="en-US" sz="1400" dirty="0" err="1"/>
                <a:t>y</a:t>
              </a:r>
              <a:r>
                <a:rPr lang="ko-KR" altLang="en-US" sz="1400" dirty="0"/>
                <a:t> = 2.1741002524940107 + </a:t>
              </a:r>
            </a:p>
            <a:p>
              <a:r>
                <a:rPr lang="ko-KR" altLang="en-US" sz="1400" dirty="0"/>
                <a:t>	+ (0.0148) * 장려금평균</a:t>
              </a:r>
            </a:p>
            <a:p>
              <a:r>
                <a:rPr lang="ko-KR" altLang="en-US" sz="1400" dirty="0"/>
                <a:t>	+ (1.2359) * 세대수합계</a:t>
              </a:r>
            </a:p>
            <a:p>
              <a:r>
                <a:rPr lang="ko-KR" altLang="en-US" sz="1400" dirty="0"/>
                <a:t>	+ (0.1271) * </a:t>
              </a:r>
              <a:r>
                <a:rPr lang="ko-KR" altLang="en-US" sz="1400" dirty="0" err="1"/>
                <a:t>연령별쓰레기_합</a:t>
              </a:r>
              <a:endParaRPr lang="ko-KR" altLang="en-US" sz="1400" dirty="0"/>
            </a:p>
          </p:txBody>
        </p: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E3CD14B-DB23-408F-9144-FC425B70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3412" y="3944705"/>
              <a:ext cx="1335854" cy="4334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030C9E-6CF1-417B-8B64-D245994B33BE}"/>
                </a:ext>
              </a:extLst>
            </p:cNvPr>
            <p:cNvSpPr txBox="1"/>
            <p:nvPr/>
          </p:nvSpPr>
          <p:spPr>
            <a:xfrm>
              <a:off x="5735634" y="4498702"/>
              <a:ext cx="245574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200" b="1" u="sng" dirty="0">
                  <a:solidFill>
                    <a:srgbClr val="00B050"/>
                  </a:solidFill>
                </a:rPr>
                <a:t>결정 계수 </a:t>
              </a:r>
              <a:r>
                <a:rPr lang="en-US" altLang="ko-KR" sz="2200" b="1" u="sng" dirty="0">
                  <a:solidFill>
                    <a:srgbClr val="00B050"/>
                  </a:solidFill>
                </a:rPr>
                <a:t>: 0.996</a:t>
              </a:r>
              <a:r>
                <a:rPr lang="ko-KR" altLang="en-US" sz="2200" b="1" u="sng" dirty="0">
                  <a:solidFill>
                    <a:srgbClr val="00B050"/>
                  </a:solidFill>
                </a:rPr>
                <a:t> </a:t>
              </a:r>
              <a:endParaRPr lang="ko-KR" altLang="en-US" sz="2200" u="sng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1E9BE72-9D7A-416A-9528-CBBCD98A5D92}"/>
              </a:ext>
            </a:extLst>
          </p:cNvPr>
          <p:cNvSpPr txBox="1"/>
          <p:nvPr/>
        </p:nvSpPr>
        <p:spPr>
          <a:xfrm>
            <a:off x="323528" y="865979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1)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각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읍면동에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설치할 자동수거기 개수 도출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9A3BF-674F-415B-94E3-B1B7B8555255}"/>
              </a:ext>
            </a:extLst>
          </p:cNvPr>
          <p:cNvSpPr txBox="1"/>
          <p:nvPr/>
        </p:nvSpPr>
        <p:spPr>
          <a:xfrm>
            <a:off x="467544" y="1338317"/>
            <a:ext cx="48296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b="1" dirty="0"/>
              <a:t>회귀 모델 학습 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분리수거장이 있는 </a:t>
            </a:r>
            <a:r>
              <a:rPr lang="en-US" altLang="ko-KR" sz="1300" b="1" dirty="0"/>
              <a:t>5</a:t>
            </a:r>
            <a:r>
              <a:rPr lang="ko-KR" altLang="en-US" sz="1300" b="1" dirty="0"/>
              <a:t>개 </a:t>
            </a:r>
            <a:r>
              <a:rPr lang="ko-KR" altLang="en-US" sz="1300" b="1" dirty="0" err="1"/>
              <a:t>읍면동</a:t>
            </a:r>
            <a:endParaRPr lang="en-US" altLang="ko-KR" sz="13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0BAB3-E41A-4C15-9F73-1EF0A396C782}"/>
              </a:ext>
            </a:extLst>
          </p:cNvPr>
          <p:cNvSpPr txBox="1"/>
          <p:nvPr/>
        </p:nvSpPr>
        <p:spPr>
          <a:xfrm>
            <a:off x="3913094" y="1792712"/>
            <a:ext cx="4578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1200" dirty="0"/>
              <a:t>[</a:t>
            </a:r>
            <a:r>
              <a:rPr lang="ko-KR" altLang="en-US" sz="1200" dirty="0" err="1"/>
              <a:t>다중공선성이</a:t>
            </a:r>
            <a:r>
              <a:rPr lang="ko-KR" altLang="en-US" sz="1200" dirty="0"/>
              <a:t> 존재하는 변수 통합</a:t>
            </a:r>
            <a:r>
              <a:rPr lang="en-US" altLang="ko-KR" sz="1200" dirty="0"/>
              <a:t>/</a:t>
            </a:r>
            <a:r>
              <a:rPr lang="ko-KR" altLang="en-US" sz="1200" dirty="0"/>
              <a:t>제거한 결과</a:t>
            </a:r>
            <a:r>
              <a:rPr lang="en-US" altLang="ko-KR" sz="12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930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02"/>
    </mc:Choice>
    <mc:Fallback xmlns="">
      <p:transition spd="slow" advTm="2670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D650180-E314-44C4-A27D-208BC7BD5A85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9E1002-F50F-4B52-A914-14C181130BA8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E2151F-BBD0-46CB-9F95-D1B0AB33D4C0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E8AF053-CED2-4EB0-B779-23003D271549}"/>
              </a:ext>
            </a:extLst>
          </p:cNvPr>
          <p:cNvSpPr txBox="1"/>
          <p:nvPr/>
        </p:nvSpPr>
        <p:spPr>
          <a:xfrm>
            <a:off x="1233702" y="1683446"/>
            <a:ext cx="4598670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/>
              <a:t>y</a:t>
            </a:r>
            <a:r>
              <a:rPr lang="ko-KR" altLang="en-US" sz="1400" dirty="0"/>
              <a:t> = 2.1741002524940107 + </a:t>
            </a:r>
          </a:p>
          <a:p>
            <a:r>
              <a:rPr lang="ko-KR" altLang="en-US" sz="1400" dirty="0"/>
              <a:t>	+ (0.0148) * 장려금평균</a:t>
            </a:r>
          </a:p>
          <a:p>
            <a:r>
              <a:rPr lang="ko-KR" altLang="en-US" sz="1400" dirty="0"/>
              <a:t>	+ (1.2359) * 세대수합계</a:t>
            </a:r>
          </a:p>
          <a:p>
            <a:r>
              <a:rPr lang="ko-KR" altLang="en-US" sz="1400" dirty="0"/>
              <a:t>	+ (0.1271) * </a:t>
            </a:r>
            <a:r>
              <a:rPr lang="ko-KR" altLang="en-US" sz="1400" dirty="0" err="1"/>
              <a:t>연령별쓰레기_합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E2D256-C272-4092-96FE-518DCBADDEBF}"/>
              </a:ext>
            </a:extLst>
          </p:cNvPr>
          <p:cNvGrpSpPr/>
          <p:nvPr/>
        </p:nvGrpSpPr>
        <p:grpSpPr>
          <a:xfrm>
            <a:off x="1215692" y="2427734"/>
            <a:ext cx="7183512" cy="2548500"/>
            <a:chOff x="1187313" y="2282323"/>
            <a:chExt cx="7176714" cy="254608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25E379-A646-4FE2-89CE-5F29978DBEDA}"/>
                </a:ext>
              </a:extLst>
            </p:cNvPr>
            <p:cNvSpPr txBox="1"/>
            <p:nvPr/>
          </p:nvSpPr>
          <p:spPr>
            <a:xfrm>
              <a:off x="5870850" y="2282323"/>
              <a:ext cx="2493177" cy="289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ko-KR" altLang="en-US" sz="1200" b="1" dirty="0">
                  <a:solidFill>
                    <a:srgbClr val="00B050"/>
                  </a:solidFill>
                </a:rPr>
                <a:t>금호동은 </a:t>
              </a:r>
              <a:r>
                <a:rPr lang="en-US" altLang="ko-KR" sz="1200" b="1" dirty="0">
                  <a:solidFill>
                    <a:srgbClr val="00B050"/>
                  </a:solidFill>
                </a:rPr>
                <a:t>12</a:t>
              </a:r>
              <a:r>
                <a:rPr lang="ko-KR" altLang="en-US" sz="1200" b="1" dirty="0">
                  <a:solidFill>
                    <a:srgbClr val="00B050"/>
                  </a:solidFill>
                </a:rPr>
                <a:t>개로 고정되어 있음</a:t>
              </a:r>
              <a:endParaRPr lang="en-US" altLang="ko-KR" sz="12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D3C86A2-4B46-45C5-B82E-B6CFDB8336DA}"/>
                </a:ext>
              </a:extLst>
            </p:cNvPr>
            <p:cNvGrpSpPr/>
            <p:nvPr/>
          </p:nvGrpSpPr>
          <p:grpSpPr>
            <a:xfrm>
              <a:off x="1187313" y="2571750"/>
              <a:ext cx="6531318" cy="2256661"/>
              <a:chOff x="1187313" y="2571750"/>
              <a:chExt cx="6531318" cy="2256661"/>
            </a:xfrm>
          </p:grpSpPr>
          <p:pic>
            <p:nvPicPr>
              <p:cNvPr id="20" name="그림 1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DEB30D2-BCDC-4050-9C91-A7663A928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7313" y="2571750"/>
                <a:ext cx="6481341" cy="225666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D0B9C7D-C5B2-4AF3-BDFD-2C071C7B2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914" b="91501"/>
              <a:stretch/>
            </p:blipFill>
            <p:spPr>
              <a:xfrm>
                <a:off x="6765561" y="2571750"/>
                <a:ext cx="953070" cy="20723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D6D0608-E9E7-45C6-BF09-46E9C3CDA99E}"/>
                  </a:ext>
                </a:extLst>
              </p:cNvPr>
              <p:cNvSpPr/>
              <p:nvPr/>
            </p:nvSpPr>
            <p:spPr>
              <a:xfrm>
                <a:off x="6765562" y="2571750"/>
                <a:ext cx="903092" cy="2212135"/>
              </a:xfrm>
              <a:prstGeom prst="rect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7784D28-8CB8-4C07-AF72-48BFDA423CC8}"/>
              </a:ext>
            </a:extLst>
          </p:cNvPr>
          <p:cNvSpPr txBox="1"/>
          <p:nvPr/>
        </p:nvSpPr>
        <p:spPr>
          <a:xfrm>
            <a:off x="323528" y="865979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1)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각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읍면동에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설치할 자동수거기 개수 도출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3A7F7-C478-4FF3-AD82-4AAB21E67A05}"/>
              </a:ext>
            </a:extLst>
          </p:cNvPr>
          <p:cNvSpPr txBox="1"/>
          <p:nvPr/>
        </p:nvSpPr>
        <p:spPr>
          <a:xfrm>
            <a:off x="467544" y="1338317"/>
            <a:ext cx="48296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b="1" dirty="0"/>
              <a:t>회귀 모델 학습 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공동주택이 있는 </a:t>
            </a:r>
            <a:r>
              <a:rPr lang="en-US" altLang="ko-KR" sz="1300" b="1" dirty="0"/>
              <a:t>7</a:t>
            </a:r>
            <a:r>
              <a:rPr lang="ko-KR" altLang="en-US" sz="1300" b="1" dirty="0"/>
              <a:t>개의 </a:t>
            </a:r>
            <a:r>
              <a:rPr lang="ko-KR" altLang="en-US" sz="1300" b="1" dirty="0" err="1"/>
              <a:t>읍면동만</a:t>
            </a:r>
            <a:r>
              <a:rPr lang="ko-KR" altLang="en-US" sz="1300" b="1" dirty="0"/>
              <a:t> 적용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9728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3"/>
    </mc:Choice>
    <mc:Fallback xmlns="">
      <p:transition spd="slow" advTm="3348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D650180-E314-44C4-A27D-208BC7BD5A85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9E1002-F50F-4B52-A914-14C181130BA8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E2151F-BBD0-46CB-9F95-D1B0AB33D4C0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7784D28-8CB8-4C07-AF72-48BFDA423CC8}"/>
              </a:ext>
            </a:extLst>
          </p:cNvPr>
          <p:cNvSpPr txBox="1"/>
          <p:nvPr/>
        </p:nvSpPr>
        <p:spPr>
          <a:xfrm>
            <a:off x="323528" y="865979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1)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각 </a:t>
            </a:r>
            <a:r>
              <a:rPr lang="ko-KR" altLang="en-US" dirty="0" err="1">
                <a:latin typeface="THE명품고딕B" panose="02020603020101020101" pitchFamily="18" charset="-127"/>
                <a:ea typeface="THE명품고딕B" panose="02020603020101020101" pitchFamily="18" charset="-127"/>
              </a:rPr>
              <a:t>읍면동에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설치할 자동수거기 개수 도출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3A7F7-C478-4FF3-AD82-4AAB21E67A05}"/>
              </a:ext>
            </a:extLst>
          </p:cNvPr>
          <p:cNvSpPr txBox="1"/>
          <p:nvPr/>
        </p:nvSpPr>
        <p:spPr>
          <a:xfrm>
            <a:off x="467544" y="1338317"/>
            <a:ext cx="48296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b="1" dirty="0"/>
              <a:t>회귀 결과</a:t>
            </a:r>
            <a:endParaRPr lang="en-US" altLang="ko-KR" sz="13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E7461C-ECD6-409B-932F-9288DC30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33" y="1563638"/>
            <a:ext cx="2441733" cy="3378832"/>
          </a:xfrm>
          <a:prstGeom prst="rect">
            <a:avLst/>
          </a:prstGeom>
        </p:spPr>
      </p:pic>
      <p:sp>
        <p:nvSpPr>
          <p:cNvPr id="8" name="막힌 원호 7">
            <a:extLst>
              <a:ext uri="{FF2B5EF4-FFF2-40B4-BE49-F238E27FC236}">
                <a16:creationId xmlns:a16="http://schemas.microsoft.com/office/drawing/2014/main" id="{F23501F5-319E-4E37-B5AA-32DA6FE468AD}"/>
              </a:ext>
            </a:extLst>
          </p:cNvPr>
          <p:cNvSpPr/>
          <p:nvPr/>
        </p:nvSpPr>
        <p:spPr>
          <a:xfrm rot="5400000">
            <a:off x="4326718" y="3185211"/>
            <a:ext cx="3188593" cy="325927"/>
          </a:xfrm>
          <a:prstGeom prst="blockArc">
            <a:avLst>
              <a:gd name="adj1" fmla="val 10800000"/>
              <a:gd name="adj2" fmla="val 21462156"/>
              <a:gd name="adj3" fmla="val 0"/>
            </a:avLst>
          </a:prstGeom>
          <a:ln>
            <a:solidFill>
              <a:srgbClr val="FFB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EE470-59F2-4915-88C8-858341DB8251}"/>
              </a:ext>
            </a:extLst>
          </p:cNvPr>
          <p:cNvSpPr txBox="1"/>
          <p:nvPr/>
        </p:nvSpPr>
        <p:spPr>
          <a:xfrm>
            <a:off x="6190003" y="2931790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49</a:t>
            </a:r>
            <a:r>
              <a:rPr lang="ko-KR" altLang="en-US" sz="2800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D8C00C-E12D-4E77-8DE6-76C389DBD751}"/>
              </a:ext>
            </a:extLst>
          </p:cNvPr>
          <p:cNvSpPr txBox="1"/>
          <p:nvPr/>
        </p:nvSpPr>
        <p:spPr>
          <a:xfrm>
            <a:off x="5990892" y="3455010"/>
            <a:ext cx="15503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(</a:t>
            </a:r>
            <a:r>
              <a:rPr lang="ko-KR" altLang="en-US" sz="800" dirty="0"/>
              <a:t>나머지 </a:t>
            </a:r>
            <a:r>
              <a:rPr lang="en-US" altLang="ko-KR" sz="800" dirty="0"/>
              <a:t>1</a:t>
            </a:r>
            <a:r>
              <a:rPr lang="ko-KR" altLang="en-US" sz="800" dirty="0"/>
              <a:t>개는 나중에 처리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9CDB6C2-AD44-4B75-B5FE-C2CB94D14DED}"/>
              </a:ext>
            </a:extLst>
          </p:cNvPr>
          <p:cNvSpPr/>
          <p:nvPr/>
        </p:nvSpPr>
        <p:spPr>
          <a:xfrm flipH="1">
            <a:off x="2944973" y="2823778"/>
            <a:ext cx="414099" cy="216024"/>
          </a:xfrm>
          <a:prstGeom prst="rightArrow">
            <a:avLst/>
          </a:prstGeom>
          <a:solidFill>
            <a:srgbClr val="FFBE58"/>
          </a:solidFill>
          <a:ln>
            <a:solidFill>
              <a:srgbClr val="FFB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F4EC00-C0B3-4279-AE3E-06B91DD0304B}"/>
              </a:ext>
            </a:extLst>
          </p:cNvPr>
          <p:cNvGrpSpPr/>
          <p:nvPr/>
        </p:nvGrpSpPr>
        <p:grpSpPr>
          <a:xfrm>
            <a:off x="425554" y="2139702"/>
            <a:ext cx="2671856" cy="1926410"/>
            <a:chOff x="467544" y="2195210"/>
            <a:chExt cx="2671856" cy="19264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85EE2D-FAE7-4217-864B-DB5554B6B56A}"/>
                </a:ext>
              </a:extLst>
            </p:cNvPr>
            <p:cNvSpPr txBox="1"/>
            <p:nvPr/>
          </p:nvSpPr>
          <p:spPr>
            <a:xfrm>
              <a:off x="467544" y="2195210"/>
              <a:ext cx="21553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52000">
                <a:buFont typeface="Wingdings" panose="05000000000000000000" pitchFamily="2" charset="2"/>
                <a:buChar char="Ø"/>
              </a:pPr>
              <a:r>
                <a:rPr lang="ko-KR" altLang="en-US" sz="1400" dirty="0"/>
                <a:t>문제점</a:t>
              </a:r>
              <a:endParaRPr lang="en-US" altLang="ko-KR" sz="1400" dirty="0"/>
            </a:p>
            <a:p>
              <a:pPr indent="-252000">
                <a:buFont typeface="Wingdings" panose="05000000000000000000" pitchFamily="2" charset="2"/>
                <a:buChar char="Ø"/>
              </a:pPr>
              <a:endParaRPr lang="en-US" altLang="ko-KR" sz="1400" dirty="0"/>
            </a:p>
            <a:p>
              <a:pPr indent="-252000">
                <a:buFont typeface="Wingdings" panose="05000000000000000000" pitchFamily="2" charset="2"/>
                <a:buChar char="Ø"/>
              </a:pPr>
              <a:endParaRPr lang="en-US" altLang="ko-KR" sz="1400" dirty="0"/>
            </a:p>
            <a:p>
              <a:pPr indent="-252000">
                <a:buFont typeface="Wingdings" panose="05000000000000000000" pitchFamily="2" charset="2"/>
                <a:buChar char="Ø"/>
              </a:pPr>
              <a:endParaRPr lang="en-US" altLang="ko-KR" sz="1400" dirty="0"/>
            </a:p>
            <a:p>
              <a:pPr indent="-252000">
                <a:buFont typeface="Wingdings" panose="05000000000000000000" pitchFamily="2" charset="2"/>
                <a:buChar char="Ø"/>
              </a:pPr>
              <a:endParaRPr lang="en-US" altLang="ko-KR" sz="1400" dirty="0"/>
            </a:p>
            <a:p>
              <a:pPr indent="-252000">
                <a:buFont typeface="Wingdings" panose="05000000000000000000" pitchFamily="2" charset="2"/>
                <a:buChar char="Ø"/>
              </a:pPr>
              <a:r>
                <a:rPr lang="ko-KR" altLang="en-US" sz="1400" dirty="0"/>
                <a:t>해결방안</a:t>
              </a:r>
              <a:endParaRPr lang="en-US" altLang="ko-KR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24B9C0-7F33-42F5-9F31-C53B4C166CEF}"/>
                </a:ext>
              </a:extLst>
            </p:cNvPr>
            <p:cNvSpPr txBox="1"/>
            <p:nvPr/>
          </p:nvSpPr>
          <p:spPr>
            <a:xfrm>
              <a:off x="638643" y="2500612"/>
              <a:ext cx="2390441" cy="545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/>
                <a:t>- </a:t>
              </a:r>
              <a:r>
                <a:rPr lang="ko-KR" altLang="en-US" sz="1200" dirty="0"/>
                <a:t>공동주택 단지가 </a:t>
              </a:r>
              <a:r>
                <a:rPr lang="en-US" altLang="ko-KR" sz="1200" dirty="0"/>
                <a:t>11</a:t>
              </a:r>
              <a:r>
                <a:rPr lang="ko-KR" altLang="en-US" sz="1200" dirty="0"/>
                <a:t>개만 존재</a:t>
              </a:r>
              <a:endParaRPr lang="en-US" altLang="ko-KR" sz="1200" dirty="0"/>
            </a:p>
            <a:p>
              <a:pPr>
                <a:lnSpc>
                  <a:spcPct val="130000"/>
                </a:lnSpc>
              </a:pPr>
              <a:r>
                <a:rPr lang="en-US" altLang="ko-KR" sz="1200" dirty="0"/>
                <a:t>-</a:t>
              </a:r>
              <a:r>
                <a:rPr lang="ko-KR" altLang="en-US" sz="1200" dirty="0"/>
                <a:t> 무조건 </a:t>
              </a:r>
              <a:r>
                <a:rPr lang="en-US" altLang="ko-KR" sz="1200" dirty="0"/>
                <a:t>12</a:t>
              </a:r>
              <a:r>
                <a:rPr lang="ko-KR" altLang="en-US" sz="1200" dirty="0"/>
                <a:t>개를 설치해야 함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207612-764F-427A-BA33-C0FF86E456F7}"/>
                </a:ext>
              </a:extLst>
            </p:cNvPr>
            <p:cNvSpPr txBox="1"/>
            <p:nvPr/>
          </p:nvSpPr>
          <p:spPr>
            <a:xfrm>
              <a:off x="697667" y="3575637"/>
              <a:ext cx="2441733" cy="545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/>
                <a:t>쓰레기 배출량이 가장 많은 </a:t>
              </a:r>
              <a:endParaRPr lang="en-US" altLang="ko-KR" sz="1200" dirty="0"/>
            </a:p>
            <a:p>
              <a:pPr>
                <a:lnSpc>
                  <a:spcPct val="130000"/>
                </a:lnSpc>
              </a:pPr>
              <a:r>
                <a:rPr lang="ko-KR" altLang="en-US" sz="1200" dirty="0"/>
                <a:t>공공주택에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개 더 할당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3"/>
    </mc:Choice>
    <mc:Fallback xmlns="">
      <p:transition spd="slow" advTm="2173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CB62BF-4FB2-4A34-9C75-1F802C0CB9F8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9A76F2-72EC-4DC2-A061-BDE727E70F8A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AD515C-916F-43AE-953F-592DA07900BC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959AB8-6BE3-4B12-9477-10CB979F8E2D}"/>
              </a:ext>
            </a:extLst>
          </p:cNvPr>
          <p:cNvSpPr txBox="1"/>
          <p:nvPr/>
        </p:nvSpPr>
        <p:spPr>
          <a:xfrm>
            <a:off x="323528" y="865979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2)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공동주택 당 자동수거기 할당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557BF-8B0A-4110-AFD2-1F5831FE031D}"/>
              </a:ext>
            </a:extLst>
          </p:cNvPr>
          <p:cNvSpPr txBox="1"/>
          <p:nvPr/>
        </p:nvSpPr>
        <p:spPr>
          <a:xfrm>
            <a:off x="467544" y="1338317"/>
            <a:ext cx="482967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52000" algn="just">
              <a:buFont typeface="+mj-ea"/>
              <a:buAutoNum type="circleNumDbPlain"/>
            </a:pPr>
            <a:r>
              <a:rPr lang="ko-KR" altLang="en-US" sz="1300" b="1" dirty="0"/>
              <a:t>사용한 모델 </a:t>
            </a:r>
            <a:r>
              <a:rPr lang="en-US" altLang="ko-KR" sz="1300" b="1" dirty="0"/>
              <a:t>: </a:t>
            </a:r>
            <a:r>
              <a:rPr lang="ko-KR" altLang="en-US" b="1" u="sng" dirty="0">
                <a:solidFill>
                  <a:srgbClr val="00B050"/>
                </a:solidFill>
              </a:rPr>
              <a:t>회귀분석</a:t>
            </a:r>
            <a:endParaRPr lang="en-US" altLang="ko-KR" sz="1300" b="1" u="sng" dirty="0">
              <a:solidFill>
                <a:srgbClr val="00B050"/>
              </a:solidFill>
            </a:endParaRPr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r>
              <a:rPr lang="ko-KR" altLang="en-US" sz="1300" b="1" dirty="0"/>
              <a:t>회귀 모델 학습</a:t>
            </a:r>
            <a:r>
              <a:rPr lang="en-US" altLang="ko-KR" sz="1300" b="1" dirty="0"/>
              <a:t> </a:t>
            </a:r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r>
              <a:rPr lang="ko-KR" altLang="en-US" sz="1300" b="1" dirty="0"/>
              <a:t>회귀 적용</a:t>
            </a:r>
            <a:endParaRPr lang="en-US" altLang="ko-KR" sz="1300" b="1" dirty="0"/>
          </a:p>
          <a:p>
            <a:pPr indent="-252000" algn="just">
              <a:buFont typeface="+mj-ea"/>
              <a:buAutoNum type="circleNumDbPlain"/>
            </a:pPr>
            <a:endParaRPr lang="en-US" altLang="ko-KR" sz="13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CDFD6-090F-48B3-934E-6A2FD9F14AE6}"/>
              </a:ext>
            </a:extLst>
          </p:cNvPr>
          <p:cNvSpPr txBox="1"/>
          <p:nvPr/>
        </p:nvSpPr>
        <p:spPr>
          <a:xfrm>
            <a:off x="683568" y="2858671"/>
            <a:ext cx="633670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일주일 치 </a:t>
            </a:r>
            <a:r>
              <a:rPr lang="ko-KR" altLang="en-US" sz="1200" dirty="0" err="1"/>
              <a:t>집적장별</a:t>
            </a:r>
            <a:r>
              <a:rPr lang="ko-KR" altLang="en-US" sz="1200" dirty="0"/>
              <a:t> 재활용품 통계가 있는 금호동 대상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     </a:t>
            </a:r>
            <a:r>
              <a:rPr lang="ko-KR" altLang="en-US" sz="1200" b="1" u="sng" dirty="0"/>
              <a:t>세대수</a:t>
            </a:r>
            <a:r>
              <a:rPr lang="ko-KR" altLang="en-US" sz="1200" dirty="0"/>
              <a:t>와 </a:t>
            </a:r>
            <a:r>
              <a:rPr lang="ko-KR" altLang="en-US" sz="1200" b="1" u="sng" dirty="0"/>
              <a:t>쓰레기 양</a:t>
            </a:r>
            <a:r>
              <a:rPr lang="ko-KR" altLang="en-US" sz="1200" dirty="0"/>
              <a:t>의 관계 파악</a:t>
            </a:r>
            <a:endParaRPr lang="en-US" altLang="ko-KR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AC3A85-FD32-4C24-9798-6DB2C8ED35A4}"/>
              </a:ext>
            </a:extLst>
          </p:cNvPr>
          <p:cNvSpPr txBox="1"/>
          <p:nvPr/>
        </p:nvSpPr>
        <p:spPr>
          <a:xfrm>
            <a:off x="683568" y="4063564"/>
            <a:ext cx="626469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/>
              <a:t>공동주택이 있는 </a:t>
            </a:r>
            <a:r>
              <a:rPr lang="en-US" altLang="ko-KR" sz="1200" dirty="0"/>
              <a:t>7</a:t>
            </a:r>
            <a:r>
              <a:rPr lang="ko-KR" altLang="en-US" sz="1200" dirty="0"/>
              <a:t>개의 </a:t>
            </a:r>
            <a:r>
              <a:rPr lang="ko-KR" altLang="en-US" sz="1200" dirty="0" err="1"/>
              <a:t>읍면동에</a:t>
            </a:r>
            <a:r>
              <a:rPr lang="ko-KR" altLang="en-US" sz="1200" dirty="0"/>
              <a:t> 대해서만 쓰레기 양 추측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(</a:t>
            </a:r>
            <a:r>
              <a:rPr lang="ko-KR" altLang="en-US" sz="1200" dirty="0" err="1"/>
              <a:t>광양읍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광영동</a:t>
            </a:r>
            <a:r>
              <a:rPr lang="en-US" altLang="ko-KR" sz="1200" dirty="0"/>
              <a:t>, </a:t>
            </a:r>
            <a:r>
              <a:rPr lang="ko-KR" altLang="en-US" sz="1200" dirty="0"/>
              <a:t>금호동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중마동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태인동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옥곡면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다압면</a:t>
            </a:r>
            <a:r>
              <a:rPr lang="en-US" altLang="ko-KR" sz="1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D7399-8C7E-4C3C-90D4-4D415871B174}"/>
              </a:ext>
            </a:extLst>
          </p:cNvPr>
          <p:cNvSpPr txBox="1"/>
          <p:nvPr/>
        </p:nvSpPr>
        <p:spPr>
          <a:xfrm>
            <a:off x="683568" y="1671263"/>
            <a:ext cx="518457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독립 변수</a:t>
            </a:r>
            <a:r>
              <a:rPr lang="en-US" altLang="ko-KR" sz="1200" dirty="0"/>
              <a:t>(x)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공동주택 별 </a:t>
            </a:r>
            <a:r>
              <a:rPr lang="ko-KR" altLang="en-US" sz="1200" dirty="0" err="1"/>
              <a:t>세대수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-</a:t>
            </a:r>
            <a:r>
              <a:rPr lang="ko-KR" altLang="en-US" sz="1200" dirty="0"/>
              <a:t> 종속 변수</a:t>
            </a:r>
            <a:r>
              <a:rPr lang="en-US" altLang="ko-KR" sz="1200" dirty="0"/>
              <a:t>(y) : </a:t>
            </a:r>
            <a:r>
              <a:rPr lang="ko-KR" altLang="en-US" sz="1200" dirty="0"/>
              <a:t>공동주택 별 쓰레기 양</a:t>
            </a:r>
            <a:endParaRPr lang="en-US" altLang="ko-KR" sz="12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07B53AD-5CDB-4D15-A80B-3361D690C187}"/>
              </a:ext>
            </a:extLst>
          </p:cNvPr>
          <p:cNvSpPr/>
          <p:nvPr/>
        </p:nvSpPr>
        <p:spPr>
          <a:xfrm>
            <a:off x="828939" y="3291830"/>
            <a:ext cx="180000" cy="614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19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484AD36-94B0-427E-A5A8-76E689CB0DB1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FFBAC8-AC95-4307-AE44-FC2F00712F82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5198C7-6D63-47CB-9BAF-6C16A140364D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864BAB5-0B0C-443D-BE4C-16EEE5EB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69" y="2770566"/>
            <a:ext cx="1913763" cy="2262296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1CBFA75-0B16-453D-93D6-5BFCBF20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57047"/>
            <a:ext cx="3345770" cy="226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578E1D-0AAE-428F-B2BE-CB0AB0B4B0DB}"/>
              </a:ext>
            </a:extLst>
          </p:cNvPr>
          <p:cNvSpPr txBox="1"/>
          <p:nvPr/>
        </p:nvSpPr>
        <p:spPr>
          <a:xfrm>
            <a:off x="323528" y="865979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2)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공동주택 당 자동수거기 할당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62DAE-233A-4561-BE48-CCCB2AA61D14}"/>
              </a:ext>
            </a:extLst>
          </p:cNvPr>
          <p:cNvSpPr txBox="1"/>
          <p:nvPr/>
        </p:nvSpPr>
        <p:spPr>
          <a:xfrm>
            <a:off x="467544" y="1338317"/>
            <a:ext cx="48296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300" b="1" dirty="0"/>
              <a:t>EDA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7AA56-0922-475E-BB15-E20C2C8BC708}"/>
              </a:ext>
            </a:extLst>
          </p:cNvPr>
          <p:cNvSpPr txBox="1"/>
          <p:nvPr/>
        </p:nvSpPr>
        <p:spPr>
          <a:xfrm>
            <a:off x="828806" y="1636801"/>
            <a:ext cx="705556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520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300" dirty="0"/>
              <a:t>금호동 집정장별 재활용품 발생량을 합하고 </a:t>
            </a:r>
            <a:r>
              <a:rPr lang="ko-KR" altLang="en-US" sz="1300" dirty="0" err="1"/>
              <a:t>표제부</a:t>
            </a:r>
            <a:r>
              <a:rPr lang="ko-KR" altLang="en-US" sz="1300" dirty="0"/>
              <a:t> 데이터로 </a:t>
            </a:r>
            <a:r>
              <a:rPr lang="ko-KR" altLang="en-US" sz="1300" dirty="0" err="1"/>
              <a:t>세대수</a:t>
            </a:r>
            <a:r>
              <a:rPr lang="ko-KR" altLang="en-US" sz="1300" dirty="0"/>
              <a:t> 컬럼 추가</a:t>
            </a:r>
            <a:endParaRPr lang="en-US" altLang="ko-KR" sz="1300" dirty="0"/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è"/>
            </a:pPr>
            <a:r>
              <a:rPr lang="ko-KR" altLang="en-US" sz="1300" dirty="0">
                <a:sym typeface="Wingdings" panose="05000000000000000000" pitchFamily="2" charset="2"/>
              </a:rPr>
              <a:t>대체적으로 세대수가 많을수록 쓰레기 발생량 증가</a:t>
            </a:r>
            <a:endParaRPr lang="en-US" altLang="ko-KR" sz="1300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è"/>
            </a:pPr>
            <a:r>
              <a:rPr lang="ko-KR" altLang="en-US" sz="1300" dirty="0"/>
              <a:t>세대수가 증가했음에도 쓰레기 발생량이 감소하는 경우도 존재</a:t>
            </a:r>
            <a:endParaRPr lang="en-US" altLang="ko-KR" sz="130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D35642F-2DCB-4D96-9B98-21330DCE18F7}"/>
              </a:ext>
            </a:extLst>
          </p:cNvPr>
          <p:cNvSpPr/>
          <p:nvPr/>
        </p:nvSpPr>
        <p:spPr>
          <a:xfrm>
            <a:off x="5940152" y="2431964"/>
            <a:ext cx="360040" cy="160921"/>
          </a:xfrm>
          <a:prstGeom prst="rightArrow">
            <a:avLst>
              <a:gd name="adj1" fmla="val 42530"/>
              <a:gd name="adj2" fmla="val 59337"/>
            </a:avLst>
          </a:prstGeom>
          <a:solidFill>
            <a:srgbClr val="8BD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4C6F5-1771-4F00-8517-EBD7FD173240}"/>
              </a:ext>
            </a:extLst>
          </p:cNvPr>
          <p:cNvSpPr txBox="1"/>
          <p:nvPr/>
        </p:nvSpPr>
        <p:spPr>
          <a:xfrm>
            <a:off x="6084168" y="2350843"/>
            <a:ext cx="31318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선형회귀</a:t>
            </a:r>
            <a:r>
              <a:rPr lang="en-US" altLang="ko-KR" sz="15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, </a:t>
            </a:r>
            <a:r>
              <a:rPr lang="ko-KR" altLang="en-US" sz="15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비선형회귀 모두 시도</a:t>
            </a:r>
          </a:p>
        </p:txBody>
      </p:sp>
    </p:spTree>
    <p:extLst>
      <p:ext uri="{BB962C8B-B14F-4D97-AF65-F5344CB8AC3E}">
        <p14:creationId xmlns:p14="http://schemas.microsoft.com/office/powerpoint/2010/main" val="41765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0"/>
    </mc:Choice>
    <mc:Fallback xmlns="">
      <p:transition spd="slow" advTm="2164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6396FC-F62F-4FE6-875F-1164BBED2DBA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87B999-0E20-4BE2-91C8-9F7F764B1FDC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F7BF0-311B-4F8C-8B53-18D20B426BCF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3BD8C1D-C52D-428D-BD17-BA24484A12E8}"/>
              </a:ext>
            </a:extLst>
          </p:cNvPr>
          <p:cNvSpPr txBox="1"/>
          <p:nvPr/>
        </p:nvSpPr>
        <p:spPr>
          <a:xfrm>
            <a:off x="323528" y="865979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2)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공동주택 당 자동수거기 할당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DB32C-9271-478A-B4E2-C473196392B8}"/>
              </a:ext>
            </a:extLst>
          </p:cNvPr>
          <p:cNvSpPr txBox="1"/>
          <p:nvPr/>
        </p:nvSpPr>
        <p:spPr>
          <a:xfrm>
            <a:off x="467544" y="1338317"/>
            <a:ext cx="48296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b="1" dirty="0"/>
              <a:t>회귀 모델 학습</a:t>
            </a:r>
            <a:endParaRPr lang="en-US" altLang="ko-KR" sz="13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7101FA-BC3C-4CFE-86F5-4A8D91A093D2}"/>
              </a:ext>
            </a:extLst>
          </p:cNvPr>
          <p:cNvGrpSpPr/>
          <p:nvPr/>
        </p:nvGrpSpPr>
        <p:grpSpPr>
          <a:xfrm>
            <a:off x="446294" y="1733171"/>
            <a:ext cx="8248700" cy="3273651"/>
            <a:chOff x="683742" y="1770690"/>
            <a:chExt cx="8064721" cy="320063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010F1CEC-C17C-451D-B4AD-CCD118175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42" y="1770690"/>
              <a:ext cx="3320165" cy="3200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EAC4425D-D04E-4334-888B-319ADA284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621" y="3682184"/>
              <a:ext cx="1821199" cy="1244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 descr="테이블이(가) 표시된 사진&#10;&#10;자동 생성된 설명">
              <a:extLst>
                <a:ext uri="{FF2B5EF4-FFF2-40B4-BE49-F238E27FC236}">
                  <a16:creationId xmlns:a16="http://schemas.microsoft.com/office/drawing/2014/main" id="{4C85FC45-9180-4F83-9D0D-23468B78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6548" y="1770690"/>
              <a:ext cx="3702939" cy="1733604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7F96E0-9A16-4ABF-BFC4-C1305F16DBA2}"/>
                </a:ext>
              </a:extLst>
            </p:cNvPr>
            <p:cNvGrpSpPr/>
            <p:nvPr/>
          </p:nvGrpSpPr>
          <p:grpSpPr>
            <a:xfrm>
              <a:off x="6372200" y="3682184"/>
              <a:ext cx="2376263" cy="1036856"/>
              <a:chOff x="6577155" y="3661775"/>
              <a:chExt cx="2376263" cy="103685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5EF862F-18C1-470A-ABB3-D440FB5D4605}"/>
                  </a:ext>
                </a:extLst>
              </p:cNvPr>
              <p:cNvGrpSpPr/>
              <p:nvPr/>
            </p:nvGrpSpPr>
            <p:grpSpPr>
              <a:xfrm>
                <a:off x="6577155" y="4075207"/>
                <a:ext cx="2376263" cy="623424"/>
                <a:chOff x="6577155" y="4075207"/>
                <a:chExt cx="2376263" cy="623424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E9E9901-E54B-4C02-BD86-45996FC14D53}"/>
                    </a:ext>
                  </a:extLst>
                </p:cNvPr>
                <p:cNvSpPr txBox="1"/>
                <p:nvPr/>
              </p:nvSpPr>
              <p:spPr>
                <a:xfrm>
                  <a:off x="6577155" y="4075207"/>
                  <a:ext cx="2376263" cy="584775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3200" dirty="0"/>
                </a:p>
              </p:txBody>
            </p:sp>
            <p:pic>
              <p:nvPicPr>
                <p:cNvPr id="15" name="그림 14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B94F6A6E-7D74-4FF4-93EA-C033E8E439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008" t="1" b="-15430"/>
                <a:stretch/>
              </p:blipFill>
              <p:spPr>
                <a:xfrm>
                  <a:off x="6660228" y="4146154"/>
                  <a:ext cx="2210115" cy="552477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021F5-222F-4C5A-B5A4-2A09E5026312}"/>
                  </a:ext>
                </a:extLst>
              </p:cNvPr>
              <p:cNvSpPr txBox="1"/>
              <p:nvPr/>
            </p:nvSpPr>
            <p:spPr>
              <a:xfrm>
                <a:off x="7157576" y="3661775"/>
                <a:ext cx="1215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u="sng" dirty="0">
                    <a:solidFill>
                      <a:srgbClr val="00B050"/>
                    </a:solidFill>
                  </a:rPr>
                  <a:t>결정 계수 </a:t>
                </a:r>
                <a:endParaRPr lang="ko-KR" alt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50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96"/>
    </mc:Choice>
    <mc:Fallback xmlns="">
      <p:transition spd="slow" advTm="190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A4311E-2B78-42B4-9CD2-3DDB49EE02CF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12B6FB-E0B7-42F5-A3BA-4DF834CB4D24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F4C686-3472-495C-B770-6BD2E42A527C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175A000-6C80-476D-B443-6D6F549D0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/>
          <a:stretch/>
        </p:blipFill>
        <p:spPr>
          <a:xfrm>
            <a:off x="2797764" y="1685436"/>
            <a:ext cx="2108311" cy="2076579"/>
          </a:xfrm>
          <a:prstGeom prst="rect">
            <a:avLst/>
          </a:prstGeom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76D00C52-C808-4B3D-85B2-A4355FF6D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2" y="1605675"/>
            <a:ext cx="3528392" cy="34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85DB34-604A-4D18-A5BB-62648D16D742}"/>
              </a:ext>
            </a:extLst>
          </p:cNvPr>
          <p:cNvSpPr txBox="1"/>
          <p:nvPr/>
        </p:nvSpPr>
        <p:spPr>
          <a:xfrm>
            <a:off x="494856" y="2262060"/>
            <a:ext cx="2385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2400" b="1" dirty="0">
                <a:solidFill>
                  <a:srgbClr val="00B050"/>
                </a:solidFill>
              </a:rPr>
              <a:t>3</a:t>
            </a:r>
            <a:r>
              <a:rPr lang="ko-KR" altLang="en-US" sz="2400" b="1" dirty="0" err="1">
                <a:solidFill>
                  <a:srgbClr val="00B050"/>
                </a:solidFill>
              </a:rPr>
              <a:t>차식</a:t>
            </a:r>
            <a:r>
              <a:rPr lang="ko-KR" altLang="en-US" sz="2400" b="1" dirty="0">
                <a:solidFill>
                  <a:srgbClr val="00B050"/>
                </a:solidFill>
              </a:rPr>
              <a:t> 선택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822C1-3D8F-4225-B0BC-5CB4F93E5741}"/>
              </a:ext>
            </a:extLst>
          </p:cNvPr>
          <p:cNvSpPr txBox="1"/>
          <p:nvPr/>
        </p:nvSpPr>
        <p:spPr>
          <a:xfrm>
            <a:off x="755771" y="2811042"/>
            <a:ext cx="1863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 b="1" dirty="0">
                <a:solidFill>
                  <a:srgbClr val="00B050"/>
                </a:solidFill>
              </a:rPr>
              <a:t>결정 계수 </a:t>
            </a:r>
            <a:r>
              <a:rPr lang="en-US" altLang="ko-KR" sz="1600" b="1" dirty="0">
                <a:solidFill>
                  <a:srgbClr val="00B050"/>
                </a:solidFill>
              </a:rPr>
              <a:t>: 0.83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9F716-035C-4161-AC8F-A0A9EE61B066}"/>
              </a:ext>
            </a:extLst>
          </p:cNvPr>
          <p:cNvSpPr txBox="1"/>
          <p:nvPr/>
        </p:nvSpPr>
        <p:spPr>
          <a:xfrm>
            <a:off x="323528" y="865979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2)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공동주택 당 자동수거기 할당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A09A6-B4D1-4CBA-8E87-9893569DB5E8}"/>
              </a:ext>
            </a:extLst>
          </p:cNvPr>
          <p:cNvSpPr txBox="1"/>
          <p:nvPr/>
        </p:nvSpPr>
        <p:spPr>
          <a:xfrm>
            <a:off x="467544" y="1338317"/>
            <a:ext cx="48296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b="1" dirty="0"/>
              <a:t>회귀 모델 학습</a:t>
            </a:r>
            <a:endParaRPr lang="en-US" altLang="ko-KR" sz="13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4849F-EADC-4CE7-BD70-2A0DFA5AE749}"/>
              </a:ext>
            </a:extLst>
          </p:cNvPr>
          <p:cNvSpPr txBox="1"/>
          <p:nvPr/>
        </p:nvSpPr>
        <p:spPr>
          <a:xfrm>
            <a:off x="755576" y="3845505"/>
            <a:ext cx="4150499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/>
              <a:t>y</a:t>
            </a:r>
            <a:r>
              <a:rPr lang="ko-KR" altLang="en-US" sz="1400" dirty="0"/>
              <a:t> = -159.80013203704831 </a:t>
            </a:r>
            <a:endParaRPr lang="en-US" altLang="ko-KR" sz="1400" dirty="0"/>
          </a:p>
          <a:p>
            <a:r>
              <a:rPr lang="ko-KR" altLang="en-US" sz="1400" dirty="0"/>
              <a:t>	 + (1.2842) * </a:t>
            </a:r>
            <a:r>
              <a:rPr lang="ko-KR" altLang="en-US" sz="1400" dirty="0" err="1"/>
              <a:t>x</a:t>
            </a:r>
            <a:endParaRPr lang="ko-KR" altLang="en-US" sz="1400" dirty="0"/>
          </a:p>
          <a:p>
            <a:r>
              <a:rPr lang="ko-KR" altLang="en-US" sz="1400" dirty="0"/>
              <a:t>	 + (-0.0025) * x^2</a:t>
            </a:r>
          </a:p>
          <a:p>
            <a:r>
              <a:rPr lang="ko-KR" altLang="en-US" sz="1400" dirty="0"/>
              <a:t>	 + (0.0</a:t>
            </a:r>
            <a:r>
              <a:rPr lang="en-US" altLang="ko-KR" sz="1400" dirty="0"/>
              <a:t>0001</a:t>
            </a:r>
            <a:r>
              <a:rPr lang="ko-KR" altLang="en-US" sz="1400" dirty="0"/>
              <a:t>) * x^3</a:t>
            </a:r>
          </a:p>
        </p:txBody>
      </p:sp>
    </p:spTree>
    <p:extLst>
      <p:ext uri="{BB962C8B-B14F-4D97-AF65-F5344CB8AC3E}">
        <p14:creationId xmlns:p14="http://schemas.microsoft.com/office/powerpoint/2010/main" val="7273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2"/>
    </mc:Choice>
    <mc:Fallback xmlns="">
      <p:transition spd="slow" advTm="903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F2C23C-642F-49E6-91CD-2600EDC7C4FC}"/>
              </a:ext>
            </a:extLst>
          </p:cNvPr>
          <p:cNvSpPr txBox="1"/>
          <p:nvPr/>
        </p:nvSpPr>
        <p:spPr>
          <a:xfrm>
            <a:off x="1383211" y="4254383"/>
            <a:ext cx="6377575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ko-KR" altLang="en-US" sz="4000" dirty="0"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8B7A98-238E-4D7A-9AB2-19578CC0AC9B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721AB5-8A20-4B27-8081-76529DA6CE91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F5D5B6-ADE6-4CC0-8CA9-7CBDBDF65F6B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DC2929-7BDF-42B1-9E1C-4B0E63FD4A4E}"/>
              </a:ext>
            </a:extLst>
          </p:cNvPr>
          <p:cNvSpPr txBox="1"/>
          <p:nvPr/>
        </p:nvSpPr>
        <p:spPr>
          <a:xfrm>
            <a:off x="1547664" y="4267687"/>
            <a:ext cx="6161552" cy="68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쓰레기 배출량이 많은 </a:t>
            </a:r>
            <a:r>
              <a:rPr lang="en-US" altLang="ko-KR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n</a:t>
            </a:r>
            <a:r>
              <a:rPr lang="ko-KR" altLang="en-US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개의 공동주택 단지에 </a:t>
            </a:r>
            <a:r>
              <a:rPr lang="en-US" altLang="ko-KR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1</a:t>
            </a:r>
            <a:r>
              <a:rPr lang="ko-KR" altLang="en-US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개씩 설치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    </a:t>
            </a:r>
            <a:r>
              <a:rPr lang="en-US" altLang="ko-KR" sz="16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(n=</a:t>
            </a:r>
            <a:r>
              <a:rPr lang="ko-KR" altLang="en-US" sz="16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해당 </a:t>
            </a:r>
            <a:r>
              <a:rPr lang="ko-KR" altLang="en-US" sz="1600" dirty="0" err="1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읍면동에</a:t>
            </a:r>
            <a:r>
              <a:rPr lang="ko-KR" altLang="en-US" sz="16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 설치할 자동수거기 개수</a:t>
            </a:r>
            <a:r>
              <a:rPr lang="en-US" altLang="ko-KR" sz="16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)</a:t>
            </a:r>
            <a:endParaRPr lang="ko-KR" altLang="en-US" sz="1600" dirty="0">
              <a:solidFill>
                <a:srgbClr val="00B050"/>
              </a:solidFill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838297-FD3B-4BBD-B651-04B2B01B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46" y="1785584"/>
            <a:ext cx="5471707" cy="18408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14DA02-37C6-4B19-84DD-1BF7D842424C}"/>
              </a:ext>
            </a:extLst>
          </p:cNvPr>
          <p:cNvSpPr txBox="1"/>
          <p:nvPr/>
        </p:nvSpPr>
        <p:spPr>
          <a:xfrm>
            <a:off x="611560" y="3781352"/>
            <a:ext cx="8064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쓰레기 발생량과 비례하게 수거기를 설치하면</a:t>
            </a:r>
            <a:r>
              <a:rPr lang="en-US" altLang="ko-KR" sz="1200" dirty="0"/>
              <a:t> </a:t>
            </a:r>
            <a:r>
              <a:rPr lang="ko-KR" altLang="en-US" sz="1200" dirty="0"/>
              <a:t>몇 개의 공동주택에만 심하게 몰림 </a:t>
            </a:r>
            <a:r>
              <a:rPr lang="en-US" altLang="ko-KR" sz="1200" dirty="0"/>
              <a:t>   </a:t>
            </a:r>
            <a:r>
              <a:rPr lang="en-US" altLang="ko-KR" sz="1000" dirty="0">
                <a:latin typeface="맑은 고딕"/>
                <a:ea typeface="맑은 고딕" panose="020B0503020000020004" pitchFamily="50" charset="-127"/>
              </a:rPr>
              <a:t>ex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중마동</a:t>
            </a: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59785-5F9B-441A-AE53-DBAFEA68BDAF}"/>
              </a:ext>
            </a:extLst>
          </p:cNvPr>
          <p:cNvSpPr txBox="1"/>
          <p:nvPr/>
        </p:nvSpPr>
        <p:spPr>
          <a:xfrm>
            <a:off x="323528" y="865979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2)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공동주택 당 자동수거기 할당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9D5AA-DD66-414D-A60F-973C37230A44}"/>
              </a:ext>
            </a:extLst>
          </p:cNvPr>
          <p:cNvSpPr txBox="1"/>
          <p:nvPr/>
        </p:nvSpPr>
        <p:spPr>
          <a:xfrm>
            <a:off x="467544" y="1338317"/>
            <a:ext cx="61206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b="1" dirty="0"/>
              <a:t>회귀 모델 학습 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공동주택이 있는 </a:t>
            </a:r>
            <a:r>
              <a:rPr lang="en-US" altLang="ko-KR" sz="1300" b="1" dirty="0"/>
              <a:t>7</a:t>
            </a:r>
            <a:r>
              <a:rPr lang="ko-KR" altLang="en-US" sz="1300" b="1" dirty="0"/>
              <a:t>개의 </a:t>
            </a:r>
            <a:r>
              <a:rPr lang="ko-KR" altLang="en-US" sz="1300" b="1" dirty="0" err="1"/>
              <a:t>읍면동에</a:t>
            </a:r>
            <a:r>
              <a:rPr lang="ko-KR" altLang="en-US" sz="1300" b="1" dirty="0"/>
              <a:t> 대해서 쓰레기 양 추측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11350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49"/>
    </mc:Choice>
    <mc:Fallback xmlns="">
      <p:transition spd="slow" advTm="2934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F18F3B0-3C34-4CD8-B0DB-6D60F39C7C92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1509438-623C-4060-9973-D1E641E8D7F9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576D28-EB59-4556-A729-C77AABA027A4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19199C-0294-48ED-BF24-203E09D6722D}"/>
              </a:ext>
            </a:extLst>
          </p:cNvPr>
          <p:cNvGrpSpPr/>
          <p:nvPr/>
        </p:nvGrpSpPr>
        <p:grpSpPr>
          <a:xfrm>
            <a:off x="467544" y="1673914"/>
            <a:ext cx="8287218" cy="3202092"/>
            <a:chOff x="275769" y="1617722"/>
            <a:chExt cx="8287218" cy="320209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8E7D494-E9C2-4808-B920-B785306F9372}"/>
                </a:ext>
              </a:extLst>
            </p:cNvPr>
            <p:cNvGrpSpPr/>
            <p:nvPr/>
          </p:nvGrpSpPr>
          <p:grpSpPr>
            <a:xfrm>
              <a:off x="1998689" y="1622518"/>
              <a:ext cx="2100821" cy="2682487"/>
              <a:chOff x="129607" y="952446"/>
              <a:chExt cx="2085803" cy="2784582"/>
            </a:xfrm>
          </p:grpSpPr>
          <p:pic>
            <p:nvPicPr>
              <p:cNvPr id="6" name="그림 5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BEA77F9C-6898-4B66-A1BE-8E64ECF76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607" y="1188349"/>
                <a:ext cx="2085803" cy="2548679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D3A594-D9B6-4032-BBBD-CA9D125E8A71}"/>
                  </a:ext>
                </a:extLst>
              </p:cNvPr>
              <p:cNvSpPr txBox="1"/>
              <p:nvPr/>
            </p:nvSpPr>
            <p:spPr>
              <a:xfrm>
                <a:off x="815881" y="952446"/>
                <a:ext cx="71325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광양읍</a:t>
                </a:r>
                <a:endParaRPr lang="ko-KR" altLang="en-US" sz="11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21092B1-6276-46CE-AE06-A7947230EE73}"/>
                </a:ext>
              </a:extLst>
            </p:cNvPr>
            <p:cNvGrpSpPr/>
            <p:nvPr/>
          </p:nvGrpSpPr>
          <p:grpSpPr>
            <a:xfrm>
              <a:off x="275769" y="1617959"/>
              <a:ext cx="1753794" cy="2476098"/>
              <a:chOff x="4619699" y="1692732"/>
              <a:chExt cx="1746555" cy="2465877"/>
            </a:xfrm>
          </p:grpSpPr>
          <p:pic>
            <p:nvPicPr>
              <p:cNvPr id="11" name="그림 10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3ABB6DEC-0CE9-425F-9402-AC2F5FDB92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" r="1"/>
              <a:stretch/>
            </p:blipFill>
            <p:spPr>
              <a:xfrm>
                <a:off x="4619699" y="1915159"/>
                <a:ext cx="1746555" cy="22434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24162F-6CEF-4178-B104-5CC0CEA294BF}"/>
                  </a:ext>
                </a:extLst>
              </p:cNvPr>
              <p:cNvSpPr txBox="1"/>
              <p:nvPr/>
            </p:nvSpPr>
            <p:spPr>
              <a:xfrm>
                <a:off x="5033055" y="1692732"/>
                <a:ext cx="92234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>
                    <a:solidFill>
                      <a:srgbClr val="00B050"/>
                    </a:solidFill>
                  </a:rPr>
                  <a:t>금호동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F50B482-1664-442B-8952-295F6E8F3981}"/>
                </a:ext>
              </a:extLst>
            </p:cNvPr>
            <p:cNvGrpSpPr/>
            <p:nvPr/>
          </p:nvGrpSpPr>
          <p:grpSpPr>
            <a:xfrm>
              <a:off x="6408838" y="1649828"/>
              <a:ext cx="2052000" cy="1023927"/>
              <a:chOff x="6341346" y="887182"/>
              <a:chExt cx="2052000" cy="102392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C188CDD-A2BC-4812-B6BA-A7082EFB1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233" r="1223" b="7802"/>
              <a:stretch/>
            </p:blipFill>
            <p:spPr>
              <a:xfrm>
                <a:off x="6341346" y="1015685"/>
                <a:ext cx="2052000" cy="895424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EFF592-2BAB-4F7F-A7F4-DDA002014248}"/>
                  </a:ext>
                </a:extLst>
              </p:cNvPr>
              <p:cNvSpPr txBox="1"/>
              <p:nvPr/>
            </p:nvSpPr>
            <p:spPr>
              <a:xfrm>
                <a:off x="6904008" y="887182"/>
                <a:ext cx="93610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광영동</a:t>
                </a:r>
                <a:endParaRPr lang="ko-KR" altLang="en-US" sz="11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6201D90-E9E9-4AB3-AB6F-819D26A65D37}"/>
                </a:ext>
              </a:extLst>
            </p:cNvPr>
            <p:cNvGrpSpPr/>
            <p:nvPr/>
          </p:nvGrpSpPr>
          <p:grpSpPr>
            <a:xfrm>
              <a:off x="6402916" y="2699617"/>
              <a:ext cx="2052000" cy="715939"/>
              <a:chOff x="6756982" y="3497708"/>
              <a:chExt cx="2052000" cy="715939"/>
            </a:xfrm>
          </p:grpSpPr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6EEB296-9B67-4E79-B739-8D5308575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17" r="3435" b="10090"/>
              <a:stretch/>
            </p:blipFill>
            <p:spPr>
              <a:xfrm>
                <a:off x="6756982" y="3687486"/>
                <a:ext cx="2052000" cy="52616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9B69B9-9E00-4C31-9732-13B395CFA193}"/>
                  </a:ext>
                </a:extLst>
              </p:cNvPr>
              <p:cNvSpPr txBox="1"/>
              <p:nvPr/>
            </p:nvSpPr>
            <p:spPr>
              <a:xfrm>
                <a:off x="7294236" y="3497708"/>
                <a:ext cx="97749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옥곡면</a:t>
                </a:r>
                <a:endParaRPr lang="ko-KR" altLang="en-US" sz="11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0DE0001-FF49-4408-A3F9-941D80FFC026}"/>
                </a:ext>
              </a:extLst>
            </p:cNvPr>
            <p:cNvGrpSpPr/>
            <p:nvPr/>
          </p:nvGrpSpPr>
          <p:grpSpPr>
            <a:xfrm>
              <a:off x="6412111" y="3992140"/>
              <a:ext cx="2089356" cy="623722"/>
              <a:chOff x="2601476" y="4220365"/>
              <a:chExt cx="2089356" cy="62372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4F3B01D-77EA-43FF-8297-7E927F1BB7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501"/>
              <a:stretch/>
            </p:blipFill>
            <p:spPr>
              <a:xfrm>
                <a:off x="2601476" y="4413784"/>
                <a:ext cx="2089356" cy="430303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C894D3-013D-4590-80A3-42351E3CEF9F}"/>
                  </a:ext>
                </a:extLst>
              </p:cNvPr>
              <p:cNvSpPr txBox="1"/>
              <p:nvPr/>
            </p:nvSpPr>
            <p:spPr>
              <a:xfrm>
                <a:off x="3234564" y="4220365"/>
                <a:ext cx="89647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다압면</a:t>
                </a:r>
                <a:endParaRPr lang="ko-KR" altLang="en-US" sz="11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0621CE2-C3C4-4325-92EE-7935BAE704B9}"/>
                </a:ext>
              </a:extLst>
            </p:cNvPr>
            <p:cNvGrpSpPr/>
            <p:nvPr/>
          </p:nvGrpSpPr>
          <p:grpSpPr>
            <a:xfrm>
              <a:off x="6408838" y="3356618"/>
              <a:ext cx="2154149" cy="587364"/>
              <a:chOff x="6695525" y="2372543"/>
              <a:chExt cx="2154149" cy="587364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09504B2-205F-41E8-93F7-3D458EC56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09" r="1"/>
              <a:stretch/>
            </p:blipFill>
            <p:spPr>
              <a:xfrm>
                <a:off x="6695525" y="2593318"/>
                <a:ext cx="2154149" cy="36658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CAE49CD-A29E-4093-9DEC-4CAA241219C1}"/>
                  </a:ext>
                </a:extLst>
              </p:cNvPr>
              <p:cNvSpPr txBox="1"/>
              <p:nvPr/>
            </p:nvSpPr>
            <p:spPr>
              <a:xfrm>
                <a:off x="7303306" y="2372543"/>
                <a:ext cx="93266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태인동</a:t>
                </a:r>
                <a:endParaRPr lang="ko-KR" altLang="en-US" sz="11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B30A15B-51EC-4203-B2D1-5D79E3E805C6}"/>
                </a:ext>
              </a:extLst>
            </p:cNvPr>
            <p:cNvGrpSpPr/>
            <p:nvPr/>
          </p:nvGrpSpPr>
          <p:grpSpPr>
            <a:xfrm>
              <a:off x="4065062" y="1617722"/>
              <a:ext cx="2307138" cy="3202092"/>
              <a:chOff x="2246754" y="765734"/>
              <a:chExt cx="2235325" cy="3202092"/>
            </a:xfrm>
          </p:grpSpPr>
          <p:pic>
            <p:nvPicPr>
              <p:cNvPr id="15" name="그림 14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E4E43039-2A1B-4ED5-A5DA-3B981F3154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155" r="4461"/>
              <a:stretch/>
            </p:blipFill>
            <p:spPr>
              <a:xfrm>
                <a:off x="2246754" y="979826"/>
                <a:ext cx="2235325" cy="2988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3D92B5-A323-419A-BDDB-977827A61D09}"/>
                  </a:ext>
                </a:extLst>
              </p:cNvPr>
              <p:cNvSpPr txBox="1"/>
              <p:nvPr/>
            </p:nvSpPr>
            <p:spPr>
              <a:xfrm>
                <a:off x="3159531" y="765734"/>
                <a:ext cx="78989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중마동</a:t>
                </a:r>
                <a:endParaRPr lang="en-US" altLang="ko-KR" sz="11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F8321B5-C6C9-44AF-A796-1F1FC714CB93}"/>
              </a:ext>
            </a:extLst>
          </p:cNvPr>
          <p:cNvSpPr txBox="1"/>
          <p:nvPr/>
        </p:nvSpPr>
        <p:spPr>
          <a:xfrm>
            <a:off x="191564" y="4876006"/>
            <a:ext cx="81247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/>
              <a:t>**</a:t>
            </a:r>
            <a:r>
              <a:rPr lang="ko-KR" altLang="en-US" sz="700" dirty="0"/>
              <a:t>앞선 그래프에서 확인할 수 있듯이 해당 회귀식으로 적합 시, 세대 수가 200 미만일 경우, 추정된 쓰레기 양이 음수가 나올 수 있음</a:t>
            </a:r>
            <a:endParaRPr lang="en-US" altLang="ko-KR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3ABE8-F3BA-4CB4-A081-0ABF25306D79}"/>
              </a:ext>
            </a:extLst>
          </p:cNvPr>
          <p:cNvSpPr txBox="1"/>
          <p:nvPr/>
        </p:nvSpPr>
        <p:spPr>
          <a:xfrm>
            <a:off x="467544" y="1338317"/>
            <a:ext cx="48296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b="1" dirty="0"/>
              <a:t>회귀 결과 </a:t>
            </a:r>
            <a:r>
              <a:rPr lang="en-US" altLang="ko-KR" sz="1300" b="1" dirty="0"/>
              <a:t>: 49</a:t>
            </a:r>
            <a:r>
              <a:rPr lang="ko-KR" altLang="en-US" sz="1300" b="1" dirty="0"/>
              <a:t>개 할당 완료</a:t>
            </a:r>
            <a:endParaRPr lang="en-US" altLang="ko-KR" sz="13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528C34-732A-4B53-BD58-9689ED947510}"/>
              </a:ext>
            </a:extLst>
          </p:cNvPr>
          <p:cNvSpPr txBox="1"/>
          <p:nvPr/>
        </p:nvSpPr>
        <p:spPr>
          <a:xfrm>
            <a:off x="323528" y="865979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2)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공동주택 당 자동수거기 할당 </a:t>
            </a:r>
          </a:p>
        </p:txBody>
      </p:sp>
    </p:spTree>
    <p:extLst>
      <p:ext uri="{BB962C8B-B14F-4D97-AF65-F5344CB8AC3E}">
        <p14:creationId xmlns:p14="http://schemas.microsoft.com/office/powerpoint/2010/main" val="427037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13"/>
    </mc:Choice>
    <mc:Fallback xmlns="">
      <p:transition spd="slow" advTm="1221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F18F3B0-3C34-4CD8-B0DB-6D60F39C7C92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1509438-623C-4060-9973-D1E641E8D7F9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576D28-EB59-4556-A729-C77AABA027A4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F8321B5-C6C9-44AF-A796-1F1FC714CB93}"/>
              </a:ext>
            </a:extLst>
          </p:cNvPr>
          <p:cNvSpPr txBox="1"/>
          <p:nvPr/>
        </p:nvSpPr>
        <p:spPr>
          <a:xfrm>
            <a:off x="191564" y="4876006"/>
            <a:ext cx="81247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/>
              <a:t>**</a:t>
            </a:r>
            <a:r>
              <a:rPr lang="ko-KR" altLang="en-US" sz="700" dirty="0"/>
              <a:t>앞선 그래프에서 확인할 수 있듯이 해당 회귀식으로 적합 시, 세대 수가 200 미만일 경우, 추정된 쓰레기 양이 음수가 나올 수 있음</a:t>
            </a:r>
            <a:endParaRPr lang="en-US" altLang="ko-KR" sz="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3ABE8-F3BA-4CB4-A081-0ABF25306D79}"/>
              </a:ext>
            </a:extLst>
          </p:cNvPr>
          <p:cNvSpPr txBox="1"/>
          <p:nvPr/>
        </p:nvSpPr>
        <p:spPr>
          <a:xfrm>
            <a:off x="467544" y="1338317"/>
            <a:ext cx="48296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b="1" dirty="0"/>
              <a:t>회귀 결과 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나머지 </a:t>
            </a:r>
            <a:r>
              <a:rPr lang="en-US" altLang="ko-KR" sz="1300" b="1" dirty="0"/>
              <a:t>1</a:t>
            </a:r>
            <a:r>
              <a:rPr lang="ko-KR" altLang="en-US" sz="1300" b="1" dirty="0"/>
              <a:t>개</a:t>
            </a:r>
            <a:endParaRPr lang="en-US" altLang="ko-KR" sz="13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528C34-732A-4B53-BD58-9689ED947510}"/>
              </a:ext>
            </a:extLst>
          </p:cNvPr>
          <p:cNvSpPr txBox="1"/>
          <p:nvPr/>
        </p:nvSpPr>
        <p:spPr>
          <a:xfrm>
            <a:off x="323528" y="865979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2)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공동주택 당 자동수거기 할당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CACD4D-0966-4141-9E53-4F9F0C7AC2A2}"/>
              </a:ext>
            </a:extLst>
          </p:cNvPr>
          <p:cNvGrpSpPr/>
          <p:nvPr/>
        </p:nvGrpSpPr>
        <p:grpSpPr>
          <a:xfrm>
            <a:off x="5006618" y="1548903"/>
            <a:ext cx="3885862" cy="3085312"/>
            <a:chOff x="5006618" y="1707654"/>
            <a:chExt cx="3885862" cy="308531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B73D6A5-B7FC-45AE-878E-C916BA09E7D9}"/>
                </a:ext>
              </a:extLst>
            </p:cNvPr>
            <p:cNvGrpSpPr/>
            <p:nvPr/>
          </p:nvGrpSpPr>
          <p:grpSpPr>
            <a:xfrm>
              <a:off x="5006618" y="1707654"/>
              <a:ext cx="3885862" cy="3085312"/>
              <a:chOff x="5006618" y="1589695"/>
              <a:chExt cx="3885862" cy="308531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D3DAB4-0EC4-451C-8A81-B32A3C0DDE22}"/>
                  </a:ext>
                </a:extLst>
              </p:cNvPr>
              <p:cNvGrpSpPr/>
              <p:nvPr/>
            </p:nvGrpSpPr>
            <p:grpSpPr>
              <a:xfrm>
                <a:off x="5006618" y="1589695"/>
                <a:ext cx="3885862" cy="3085312"/>
                <a:chOff x="4962902" y="1574671"/>
                <a:chExt cx="3885862" cy="3085312"/>
              </a:xfrm>
            </p:grpSpPr>
            <p:pic>
              <p:nvPicPr>
                <p:cNvPr id="8" name="그림 7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2633462B-97C9-4F24-AC85-A89EB5B5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76356" y="2010711"/>
                  <a:ext cx="3343288" cy="2649272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4295D3-C5DE-4773-BA2C-01CFA3E5DB32}"/>
                    </a:ext>
                  </a:extLst>
                </p:cNvPr>
                <p:cNvSpPr txBox="1"/>
                <p:nvPr/>
              </p:nvSpPr>
              <p:spPr>
                <a:xfrm>
                  <a:off x="4962902" y="1574671"/>
                  <a:ext cx="38858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[</a:t>
                  </a:r>
                  <a:r>
                    <a:rPr lang="ko-KR" altLang="en-US" sz="1200" dirty="0"/>
                    <a:t>광양시 공동주택의 아파트명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/>
                    <a:t>위치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 err="1"/>
                    <a:t>세대수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/>
                    <a:t>쓰레기 양</a:t>
                  </a:r>
                  <a:r>
                    <a:rPr lang="en-US" altLang="ko-KR" sz="1200" dirty="0"/>
                    <a:t>]</a:t>
                  </a:r>
                  <a:endParaRPr lang="ko-KR" altLang="en-US" sz="1200" dirty="0"/>
                </a:p>
              </p:txBody>
            </p:sp>
          </p:grpSp>
          <p:sp>
            <p:nvSpPr>
              <p:cNvPr id="42" name="액자 41">
                <a:extLst>
                  <a:ext uri="{FF2B5EF4-FFF2-40B4-BE49-F238E27FC236}">
                    <a16:creationId xmlns:a16="http://schemas.microsoft.com/office/drawing/2014/main" id="{D051871C-A16B-4B96-A95E-E8460FE5635C}"/>
                  </a:ext>
                </a:extLst>
              </p:cNvPr>
              <p:cNvSpPr/>
              <p:nvPr/>
            </p:nvSpPr>
            <p:spPr>
              <a:xfrm>
                <a:off x="5220072" y="2211709"/>
                <a:ext cx="3343288" cy="259520"/>
              </a:xfrm>
              <a:prstGeom prst="frame">
                <a:avLst>
                  <a:gd name="adj1" fmla="val 11619"/>
                </a:avLst>
              </a:prstGeom>
              <a:solidFill>
                <a:srgbClr val="FFBE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BE58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BA3B9D-2192-48D7-9704-AD22276F7407}"/>
                </a:ext>
              </a:extLst>
            </p:cNvPr>
            <p:cNvSpPr txBox="1"/>
            <p:nvPr/>
          </p:nvSpPr>
          <p:spPr>
            <a:xfrm>
              <a:off x="7210631" y="1984653"/>
              <a:ext cx="139650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*</a:t>
              </a:r>
              <a:r>
                <a:rPr lang="ko-KR" altLang="en-US" sz="700" dirty="0"/>
                <a:t>쓰레기양 기준 내림차순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5DD0AD-EB2E-46E0-AA0B-9B69655DDD37}"/>
              </a:ext>
            </a:extLst>
          </p:cNvPr>
          <p:cNvGrpSpPr/>
          <p:nvPr/>
        </p:nvGrpSpPr>
        <p:grpSpPr>
          <a:xfrm>
            <a:off x="753337" y="2029009"/>
            <a:ext cx="4253281" cy="2259677"/>
            <a:chOff x="753337" y="1733711"/>
            <a:chExt cx="4253281" cy="22596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64557E-F4F4-4F56-B8CC-32A88F869CCE}"/>
                </a:ext>
              </a:extLst>
            </p:cNvPr>
            <p:cNvSpPr txBox="1"/>
            <p:nvPr/>
          </p:nvSpPr>
          <p:spPr>
            <a:xfrm>
              <a:off x="758146" y="1733711"/>
              <a:ext cx="4248472" cy="6490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HE명품고딕B" panose="02020603020101020101" pitchFamily="18" charset="-127"/>
                  <a:ea typeface="THE명품고딕B" panose="02020603020101020101" pitchFamily="18" charset="-127"/>
                </a:rPr>
                <a:t>방법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HE명품고딕B" panose="02020603020101020101" pitchFamily="18" charset="-127"/>
                <a:ea typeface="THE명품고딕B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0" lang="ko-KR" altLang="en-US" sz="12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읍면동에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상관 없이 쓰레기 배출량이 가장 많은 곳에 할당</a:t>
              </a:r>
              <a:endParaRPr kumimoji="0" lang="en-US" altLang="ko-KR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A6E67E25-8458-4CE2-A658-02700217B633}"/>
                </a:ext>
              </a:extLst>
            </p:cNvPr>
            <p:cNvSpPr/>
            <p:nvPr/>
          </p:nvSpPr>
          <p:spPr>
            <a:xfrm rot="5400000">
              <a:off x="2483260" y="2714460"/>
              <a:ext cx="649088" cy="360040"/>
            </a:xfrm>
            <a:prstGeom prst="rightArrow">
              <a:avLst>
                <a:gd name="adj1" fmla="val 31582"/>
                <a:gd name="adj2" fmla="val 5000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E00391-C41E-4DC4-B819-B2A7F05E9546}"/>
                </a:ext>
              </a:extLst>
            </p:cNvPr>
            <p:cNvSpPr txBox="1"/>
            <p:nvPr/>
          </p:nvSpPr>
          <p:spPr>
            <a:xfrm>
              <a:off x="753337" y="3344300"/>
              <a:ext cx="4248472" cy="6490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HE명품고딕B" panose="02020603020101020101" pitchFamily="18" charset="-127"/>
                  <a:ea typeface="THE명품고딕B" panose="02020603020101020101" pitchFamily="18" charset="-127"/>
                </a:rPr>
                <a:t>최종결과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HE명품고딕B" panose="02020603020101020101" pitchFamily="18" charset="-127"/>
                <a:ea typeface="THE명품고딕B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0" lang="ko-KR" altLang="en-US" sz="12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중마동의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‘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성호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차아파트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’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에 </a:t>
              </a:r>
              <a:r>
                <a:rPr kumimoji="0" lang="ko-KR" altLang="en-US" sz="12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수거기</a:t>
              </a:r>
              <a:r>
                <a:rPr lang="ko-KR" altLang="en-US" sz="1200" dirty="0">
                  <a:latin typeface="맑은 고딕"/>
                  <a:ea typeface="맑은 고딕" panose="020B0503020000020004" pitchFamily="50" charset="-127"/>
                </a:rPr>
                <a:t> 할당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26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46"/>
    </mc:Choice>
    <mc:Fallback xmlns="">
      <p:transition spd="slow" advTm="2254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42707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01.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프로젝트 배경 및 목표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ADEA7-1086-44F8-BF7E-E137E0DD2569}"/>
              </a:ext>
            </a:extLst>
          </p:cNvPr>
          <p:cNvSpPr txBox="1"/>
          <p:nvPr/>
        </p:nvSpPr>
        <p:spPr>
          <a:xfrm>
            <a:off x="323528" y="865979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전라남도 생활폐기물 현황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B2E47BB-353D-4E2E-8D09-51ACB0CAD409}"/>
              </a:ext>
            </a:extLst>
          </p:cNvPr>
          <p:cNvGraphicFramePr>
            <a:graphicFrameLocks/>
          </p:cNvGraphicFramePr>
          <p:nvPr/>
        </p:nvGraphicFramePr>
        <p:xfrm>
          <a:off x="229271" y="2373075"/>
          <a:ext cx="419871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983C3060-9A8F-4B17-A1A9-83ABF47133AA}"/>
              </a:ext>
            </a:extLst>
          </p:cNvPr>
          <p:cNvGraphicFramePr>
            <a:graphicFrameLocks/>
          </p:cNvGraphicFramePr>
          <p:nvPr/>
        </p:nvGraphicFramePr>
        <p:xfrm>
          <a:off x="4378224" y="2373074"/>
          <a:ext cx="4586263" cy="2509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5D3CA-3B8D-44AE-952D-67BC3DEE1C93}"/>
              </a:ext>
            </a:extLst>
          </p:cNvPr>
          <p:cNvSpPr txBox="1"/>
          <p:nvPr/>
        </p:nvSpPr>
        <p:spPr>
          <a:xfrm>
            <a:off x="719572" y="1313913"/>
            <a:ext cx="7704856" cy="88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>
                <a:sym typeface="Wingdings" panose="05000000000000000000" pitchFamily="2" charset="2"/>
              </a:rPr>
              <a:t>생활폐기물은 여수시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순천시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순천시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광양시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영광군 순으로 많이 배출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228600" indent="-2286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200" dirty="0">
                <a:sym typeface="Wingdings" panose="05000000000000000000" pitchFamily="2" charset="2"/>
              </a:rPr>
              <a:t>생활폐기물이 많이 나오는 상위 </a:t>
            </a:r>
            <a:r>
              <a:rPr lang="en-US" altLang="ko-KR" sz="1200" dirty="0">
                <a:sym typeface="Wingdings" panose="05000000000000000000" pitchFamily="2" charset="2"/>
              </a:rPr>
              <a:t>5</a:t>
            </a:r>
            <a:r>
              <a:rPr lang="ko-KR" altLang="en-US" sz="1200" dirty="0">
                <a:sym typeface="Wingdings" panose="05000000000000000000" pitchFamily="2" charset="2"/>
              </a:rPr>
              <a:t>개 </a:t>
            </a:r>
            <a:r>
              <a:rPr lang="ko-KR" altLang="en-US" sz="1200" dirty="0" err="1">
                <a:sym typeface="Wingdings" panose="05000000000000000000" pitchFamily="2" charset="2"/>
              </a:rPr>
              <a:t>시군구</a:t>
            </a:r>
            <a:r>
              <a:rPr lang="ko-KR" altLang="en-US" sz="1200" dirty="0">
                <a:sym typeface="Wingdings" panose="05000000000000000000" pitchFamily="2" charset="2"/>
              </a:rPr>
              <a:t> 중에서는 여수시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광양시 순으로 재활용 비율이 낮음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재활용 비율을 높여보자</a:t>
            </a:r>
            <a:r>
              <a:rPr lang="en-US" altLang="ko-KR" sz="1200" dirty="0">
                <a:sym typeface="Wingdings" panose="05000000000000000000" pitchFamily="2" charset="2"/>
              </a:rPr>
              <a:t>!</a:t>
            </a:r>
            <a:endParaRPr lang="ko-KR" altLang="en-US" sz="1200" dirty="0"/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0A8B0377-F6AA-410C-9127-8C46D7140C2C}"/>
              </a:ext>
            </a:extLst>
          </p:cNvPr>
          <p:cNvSpPr/>
          <p:nvPr/>
        </p:nvSpPr>
        <p:spPr>
          <a:xfrm>
            <a:off x="5508104" y="4346289"/>
            <a:ext cx="216024" cy="556488"/>
          </a:xfrm>
          <a:prstGeom prst="donut">
            <a:avLst>
              <a:gd name="adj" fmla="val 2906"/>
            </a:avLst>
          </a:prstGeom>
          <a:noFill/>
          <a:ln>
            <a:solidFill>
              <a:srgbClr val="31A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B4CC4FC7-93C4-44BE-BC76-71D0C72743E1}"/>
              </a:ext>
            </a:extLst>
          </p:cNvPr>
          <p:cNvSpPr/>
          <p:nvPr/>
        </p:nvSpPr>
        <p:spPr>
          <a:xfrm>
            <a:off x="1259632" y="4277521"/>
            <a:ext cx="216024" cy="556488"/>
          </a:xfrm>
          <a:prstGeom prst="donut">
            <a:avLst>
              <a:gd name="adj" fmla="val 2906"/>
            </a:avLst>
          </a:prstGeom>
          <a:noFill/>
          <a:ln>
            <a:solidFill>
              <a:srgbClr val="31A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33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3"/>
    </mc:Choice>
    <mc:Fallback xmlns="">
      <p:transition spd="slow" advTm="3687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F18F3B0-3C34-4CD8-B0DB-6D60F39C7C92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1509438-623C-4060-9973-D1E641E8D7F9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576D28-EB59-4556-A729-C77AABA027A4}"/>
                </a:ext>
              </a:extLst>
            </p:cNvPr>
            <p:cNvSpPr txBox="1"/>
            <p:nvPr/>
          </p:nvSpPr>
          <p:spPr>
            <a:xfrm>
              <a:off x="107504" y="94429"/>
              <a:ext cx="186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03.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모델링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19199C-0294-48ED-BF24-203E09D6722D}"/>
              </a:ext>
            </a:extLst>
          </p:cNvPr>
          <p:cNvGrpSpPr/>
          <p:nvPr/>
        </p:nvGrpSpPr>
        <p:grpSpPr>
          <a:xfrm>
            <a:off x="467544" y="1374334"/>
            <a:ext cx="8287218" cy="3202092"/>
            <a:chOff x="275769" y="1617722"/>
            <a:chExt cx="8287218" cy="320209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8E7D494-E9C2-4808-B920-B785306F9372}"/>
                </a:ext>
              </a:extLst>
            </p:cNvPr>
            <p:cNvGrpSpPr/>
            <p:nvPr/>
          </p:nvGrpSpPr>
          <p:grpSpPr>
            <a:xfrm>
              <a:off x="1998689" y="1622518"/>
              <a:ext cx="2100821" cy="2682487"/>
              <a:chOff x="129607" y="952446"/>
              <a:chExt cx="2085803" cy="2784582"/>
            </a:xfrm>
          </p:grpSpPr>
          <p:pic>
            <p:nvPicPr>
              <p:cNvPr id="6" name="그림 5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BEA77F9C-6898-4B66-A1BE-8E64ECF76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607" y="1188349"/>
                <a:ext cx="2085803" cy="2548679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D3A594-D9B6-4032-BBBD-CA9D125E8A71}"/>
                  </a:ext>
                </a:extLst>
              </p:cNvPr>
              <p:cNvSpPr txBox="1"/>
              <p:nvPr/>
            </p:nvSpPr>
            <p:spPr>
              <a:xfrm>
                <a:off x="815881" y="952446"/>
                <a:ext cx="71325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광양읍</a:t>
                </a:r>
                <a:endParaRPr lang="ko-KR" altLang="en-US" sz="11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21092B1-6276-46CE-AE06-A7947230EE73}"/>
                </a:ext>
              </a:extLst>
            </p:cNvPr>
            <p:cNvGrpSpPr/>
            <p:nvPr/>
          </p:nvGrpSpPr>
          <p:grpSpPr>
            <a:xfrm>
              <a:off x="275769" y="1617959"/>
              <a:ext cx="1753794" cy="2476098"/>
              <a:chOff x="4619699" y="1692732"/>
              <a:chExt cx="1746555" cy="2465877"/>
            </a:xfrm>
          </p:grpSpPr>
          <p:pic>
            <p:nvPicPr>
              <p:cNvPr id="11" name="그림 10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3ABB6DEC-0CE9-425F-9402-AC2F5FDB92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" r="1"/>
              <a:stretch/>
            </p:blipFill>
            <p:spPr>
              <a:xfrm>
                <a:off x="4619699" y="1915159"/>
                <a:ext cx="1746555" cy="22434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24162F-6CEF-4178-B104-5CC0CEA294BF}"/>
                  </a:ext>
                </a:extLst>
              </p:cNvPr>
              <p:cNvSpPr txBox="1"/>
              <p:nvPr/>
            </p:nvSpPr>
            <p:spPr>
              <a:xfrm>
                <a:off x="5033055" y="1692732"/>
                <a:ext cx="92234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>
                    <a:solidFill>
                      <a:srgbClr val="00B050"/>
                    </a:solidFill>
                  </a:rPr>
                  <a:t>금호동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F50B482-1664-442B-8952-295F6E8F3981}"/>
                </a:ext>
              </a:extLst>
            </p:cNvPr>
            <p:cNvGrpSpPr/>
            <p:nvPr/>
          </p:nvGrpSpPr>
          <p:grpSpPr>
            <a:xfrm>
              <a:off x="6408838" y="1649828"/>
              <a:ext cx="2052000" cy="1023927"/>
              <a:chOff x="6341346" y="887182"/>
              <a:chExt cx="2052000" cy="102392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C188CDD-A2BC-4812-B6BA-A7082EFB1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233" r="1223" b="7802"/>
              <a:stretch/>
            </p:blipFill>
            <p:spPr>
              <a:xfrm>
                <a:off x="6341346" y="1015685"/>
                <a:ext cx="2052000" cy="895424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EFF592-2BAB-4F7F-A7F4-DDA002014248}"/>
                  </a:ext>
                </a:extLst>
              </p:cNvPr>
              <p:cNvSpPr txBox="1"/>
              <p:nvPr/>
            </p:nvSpPr>
            <p:spPr>
              <a:xfrm>
                <a:off x="6904008" y="887182"/>
                <a:ext cx="93610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광영동</a:t>
                </a:r>
                <a:endParaRPr lang="ko-KR" altLang="en-US" sz="11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6201D90-E9E9-4AB3-AB6F-819D26A65D37}"/>
                </a:ext>
              </a:extLst>
            </p:cNvPr>
            <p:cNvGrpSpPr/>
            <p:nvPr/>
          </p:nvGrpSpPr>
          <p:grpSpPr>
            <a:xfrm>
              <a:off x="6402916" y="2699617"/>
              <a:ext cx="2052000" cy="715939"/>
              <a:chOff x="6756982" y="3497708"/>
              <a:chExt cx="2052000" cy="715939"/>
            </a:xfrm>
          </p:grpSpPr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6EEB296-9B67-4E79-B739-8D5308575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17" r="3435" b="10090"/>
              <a:stretch/>
            </p:blipFill>
            <p:spPr>
              <a:xfrm>
                <a:off x="6756982" y="3687486"/>
                <a:ext cx="2052000" cy="52616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9B69B9-9E00-4C31-9732-13B395CFA193}"/>
                  </a:ext>
                </a:extLst>
              </p:cNvPr>
              <p:cNvSpPr txBox="1"/>
              <p:nvPr/>
            </p:nvSpPr>
            <p:spPr>
              <a:xfrm>
                <a:off x="7294236" y="3497708"/>
                <a:ext cx="97749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옥곡면</a:t>
                </a:r>
                <a:endParaRPr lang="ko-KR" altLang="en-US" sz="11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0DE0001-FF49-4408-A3F9-941D80FFC026}"/>
                </a:ext>
              </a:extLst>
            </p:cNvPr>
            <p:cNvGrpSpPr/>
            <p:nvPr/>
          </p:nvGrpSpPr>
          <p:grpSpPr>
            <a:xfrm>
              <a:off x="6412111" y="3992140"/>
              <a:ext cx="2089356" cy="623722"/>
              <a:chOff x="2601476" y="4220365"/>
              <a:chExt cx="2089356" cy="62372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4F3B01D-77EA-43FF-8297-7E927F1BB7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501"/>
              <a:stretch/>
            </p:blipFill>
            <p:spPr>
              <a:xfrm>
                <a:off x="2601476" y="4413784"/>
                <a:ext cx="2089356" cy="430303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C894D3-013D-4590-80A3-42351E3CEF9F}"/>
                  </a:ext>
                </a:extLst>
              </p:cNvPr>
              <p:cNvSpPr txBox="1"/>
              <p:nvPr/>
            </p:nvSpPr>
            <p:spPr>
              <a:xfrm>
                <a:off x="3234564" y="4220365"/>
                <a:ext cx="89647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다압면</a:t>
                </a:r>
                <a:endParaRPr lang="ko-KR" altLang="en-US" sz="11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0621CE2-C3C4-4325-92EE-7935BAE704B9}"/>
                </a:ext>
              </a:extLst>
            </p:cNvPr>
            <p:cNvGrpSpPr/>
            <p:nvPr/>
          </p:nvGrpSpPr>
          <p:grpSpPr>
            <a:xfrm>
              <a:off x="6408838" y="3356618"/>
              <a:ext cx="2154149" cy="587364"/>
              <a:chOff x="6695525" y="2372543"/>
              <a:chExt cx="2154149" cy="587364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09504B2-205F-41E8-93F7-3D458EC56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09" r="1"/>
              <a:stretch/>
            </p:blipFill>
            <p:spPr>
              <a:xfrm>
                <a:off x="6695525" y="2593318"/>
                <a:ext cx="2154149" cy="36658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CAE49CD-A29E-4093-9DEC-4CAA241219C1}"/>
                  </a:ext>
                </a:extLst>
              </p:cNvPr>
              <p:cNvSpPr txBox="1"/>
              <p:nvPr/>
            </p:nvSpPr>
            <p:spPr>
              <a:xfrm>
                <a:off x="7303306" y="2372543"/>
                <a:ext cx="93266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태인동</a:t>
                </a:r>
                <a:endParaRPr lang="ko-KR" altLang="en-US" sz="11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B30A15B-51EC-4203-B2D1-5D79E3E805C6}"/>
                </a:ext>
              </a:extLst>
            </p:cNvPr>
            <p:cNvGrpSpPr/>
            <p:nvPr/>
          </p:nvGrpSpPr>
          <p:grpSpPr>
            <a:xfrm>
              <a:off x="4065062" y="1617722"/>
              <a:ext cx="2307138" cy="3202092"/>
              <a:chOff x="2246754" y="765734"/>
              <a:chExt cx="2235325" cy="3202092"/>
            </a:xfrm>
          </p:grpSpPr>
          <p:pic>
            <p:nvPicPr>
              <p:cNvPr id="15" name="그림 14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E4E43039-2A1B-4ED5-A5DA-3B981F3154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155" r="4461"/>
              <a:stretch/>
            </p:blipFill>
            <p:spPr>
              <a:xfrm>
                <a:off x="2246754" y="979826"/>
                <a:ext cx="2235325" cy="2988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3D92B5-A323-419A-BDDB-977827A61D09}"/>
                  </a:ext>
                </a:extLst>
              </p:cNvPr>
              <p:cNvSpPr txBox="1"/>
              <p:nvPr/>
            </p:nvSpPr>
            <p:spPr>
              <a:xfrm>
                <a:off x="3159531" y="765734"/>
                <a:ext cx="78989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1100" b="1" dirty="0" err="1">
                    <a:solidFill>
                      <a:srgbClr val="00B050"/>
                    </a:solidFill>
                  </a:rPr>
                  <a:t>중마동</a:t>
                </a:r>
                <a:endParaRPr lang="en-US" altLang="ko-KR" sz="11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F8321B5-C6C9-44AF-A796-1F1FC714CB93}"/>
              </a:ext>
            </a:extLst>
          </p:cNvPr>
          <p:cNvSpPr txBox="1"/>
          <p:nvPr/>
        </p:nvSpPr>
        <p:spPr>
          <a:xfrm>
            <a:off x="191564" y="4876006"/>
            <a:ext cx="81247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/>
              <a:t>**</a:t>
            </a:r>
            <a:r>
              <a:rPr lang="ko-KR" altLang="en-US" sz="700" dirty="0"/>
              <a:t>앞선 그래프에서 확인할 수 있듯이 해당 회귀식으로 적합 시, 세대 수가 200 미만일 경우, 추정된 쓰레기 양이 음수가 나올 수 있음</a:t>
            </a:r>
            <a:endParaRPr lang="en-US" altLang="ko-KR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528C34-732A-4B53-BD58-9689ED947510}"/>
              </a:ext>
            </a:extLst>
          </p:cNvPr>
          <p:cNvSpPr txBox="1"/>
          <p:nvPr/>
        </p:nvSpPr>
        <p:spPr>
          <a:xfrm>
            <a:off x="323528" y="865979"/>
            <a:ext cx="576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최종 결과 </a:t>
            </a:r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: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광양시 재활용품 자동수거기 최적 위치 선정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9B8421-B95A-4FB4-B6F4-B0B3392A61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942"/>
          <a:stretch/>
        </p:blipFill>
        <p:spPr>
          <a:xfrm>
            <a:off x="4253924" y="4513895"/>
            <a:ext cx="2307138" cy="1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8"/>
    </mc:Choice>
    <mc:Fallback xmlns="">
      <p:transition spd="slow" advTm="145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04.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결론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54F857F7-0A41-4E12-9699-1ECE6E9E5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"/>
          <a:stretch/>
        </p:blipFill>
        <p:spPr>
          <a:xfrm>
            <a:off x="4787026" y="1381812"/>
            <a:ext cx="4117861" cy="332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36862C-86B8-41D1-B129-EB6FAC2B1ED1}"/>
              </a:ext>
            </a:extLst>
          </p:cNvPr>
          <p:cNvSpPr txBox="1"/>
          <p:nvPr/>
        </p:nvSpPr>
        <p:spPr>
          <a:xfrm>
            <a:off x="323528" y="86597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1)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설치 결과</a:t>
            </a:r>
            <a:endParaRPr lang="en-US" altLang="ko-KR" dirty="0"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6F25D-C983-4C54-AB4A-88292F8BBDC7}"/>
              </a:ext>
            </a:extLst>
          </p:cNvPr>
          <p:cNvSpPr txBox="1"/>
          <p:nvPr/>
        </p:nvSpPr>
        <p:spPr>
          <a:xfrm>
            <a:off x="685392" y="1404186"/>
            <a:ext cx="6599201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00" dirty="0"/>
              <a:t>주로 세대수가 많은 곳에 수거기가 설치됨</a:t>
            </a:r>
            <a:endParaRPr lang="en-US" altLang="ko-KR" sz="13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00" dirty="0"/>
              <a:t>공동주택이 없는 </a:t>
            </a:r>
            <a:r>
              <a:rPr lang="ko-KR" altLang="en-US" sz="1300" dirty="0" err="1"/>
              <a:t>골약동은</a:t>
            </a:r>
            <a:r>
              <a:rPr lang="ko-KR" altLang="en-US" sz="1300" dirty="0"/>
              <a:t> 설치되지 않음</a:t>
            </a:r>
            <a:endParaRPr lang="en-US" altLang="ko-KR" sz="13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00" dirty="0"/>
              <a:t>분리수거장의 위치와 유사한 위치에 설치됨</a:t>
            </a:r>
            <a:endParaRPr lang="en-US" altLang="ko-KR" sz="1300" dirty="0"/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83FC367E-33C4-4264-9B29-AED882AFD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410" y="2388437"/>
            <a:ext cx="1629823" cy="1143544"/>
          </a:xfrm>
          <a:prstGeom prst="rect">
            <a:avLst/>
          </a:prstGeom>
        </p:spPr>
      </p:pic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DEF3FDC5-EE7C-4571-A7D9-4224DA83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5" y="3568097"/>
            <a:ext cx="1020867" cy="1308293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4FF34764-2160-496F-BF37-9D582BF7E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41" y="2388437"/>
            <a:ext cx="1897567" cy="1115798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A8506044-F086-46FA-9ECC-F75A24BD5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213" y="3570223"/>
            <a:ext cx="1033194" cy="1308293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E2D5301B-3E85-4ED0-8371-3D26D995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127" y="3575749"/>
            <a:ext cx="1357396" cy="13006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567D22-7BFB-44AB-932E-A31BBB1C41E8}"/>
              </a:ext>
            </a:extLst>
          </p:cNvPr>
          <p:cNvSpPr txBox="1"/>
          <p:nvPr/>
        </p:nvSpPr>
        <p:spPr>
          <a:xfrm>
            <a:off x="1565061" y="3242625"/>
            <a:ext cx="121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금호동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6237AA-0777-428B-A057-DDBEBAAD4B8B}"/>
              </a:ext>
            </a:extLst>
          </p:cNvPr>
          <p:cNvSpPr txBox="1"/>
          <p:nvPr/>
        </p:nvSpPr>
        <p:spPr>
          <a:xfrm>
            <a:off x="7687750" y="4406801"/>
            <a:ext cx="121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/>
              <a:t>총 </a:t>
            </a:r>
            <a:r>
              <a:rPr lang="en-US" altLang="ko-KR" sz="1100" b="1" dirty="0"/>
              <a:t>50</a:t>
            </a:r>
            <a:r>
              <a:rPr lang="ko-KR" altLang="en-US" sz="1100" b="1" dirty="0"/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B3034-1C4A-4E7B-870B-B49156FC27D8}"/>
              </a:ext>
            </a:extLst>
          </p:cNvPr>
          <p:cNvSpPr txBox="1"/>
          <p:nvPr/>
        </p:nvSpPr>
        <p:spPr>
          <a:xfrm>
            <a:off x="756543" y="4668411"/>
            <a:ext cx="1219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err="1"/>
              <a:t>중마동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17</a:t>
            </a:r>
            <a:r>
              <a:rPr lang="ko-KR" altLang="en-US" sz="1000" b="1" dirty="0"/>
              <a:t>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1777F5-00F6-4BA5-B5DD-0BE520EDA188}"/>
              </a:ext>
            </a:extLst>
          </p:cNvPr>
          <p:cNvSpPr txBox="1"/>
          <p:nvPr/>
        </p:nvSpPr>
        <p:spPr>
          <a:xfrm>
            <a:off x="1867458" y="3706487"/>
            <a:ext cx="12196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b="1" dirty="0" err="1"/>
              <a:t>옥곡면</a:t>
            </a:r>
            <a:r>
              <a:rPr lang="en-US" altLang="ko-KR" sz="900" b="1" dirty="0"/>
              <a:t>&amp;</a:t>
            </a:r>
            <a:r>
              <a:rPr lang="ko-KR" altLang="en-US" sz="900" b="1" dirty="0" err="1"/>
              <a:t>광영동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6</a:t>
            </a:r>
            <a:r>
              <a:rPr lang="ko-KR" altLang="en-US" sz="900" b="1" dirty="0"/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C98A5-077B-442A-B805-CFF3C1DC57EE}"/>
              </a:ext>
            </a:extLst>
          </p:cNvPr>
          <p:cNvSpPr txBox="1"/>
          <p:nvPr/>
        </p:nvSpPr>
        <p:spPr>
          <a:xfrm>
            <a:off x="3645321" y="3551622"/>
            <a:ext cx="121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/>
              <a:t>태인동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ED3D5-7805-45EB-9611-CB80CE5FF45B}"/>
              </a:ext>
            </a:extLst>
          </p:cNvPr>
          <p:cNvSpPr txBox="1"/>
          <p:nvPr/>
        </p:nvSpPr>
        <p:spPr>
          <a:xfrm>
            <a:off x="3428256" y="3398644"/>
            <a:ext cx="121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b="1" dirty="0" err="1"/>
              <a:t>광양읍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13</a:t>
            </a:r>
            <a:r>
              <a:rPr lang="ko-KR" altLang="en-US" sz="1100" b="1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88376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47"/>
    </mc:Choice>
    <mc:Fallback xmlns="">
      <p:transition spd="slow" advTm="2514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04.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결론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2AA2A2-CA99-4609-9387-F1932BFC8C99}"/>
              </a:ext>
            </a:extLst>
          </p:cNvPr>
          <p:cNvSpPr txBox="1"/>
          <p:nvPr/>
        </p:nvSpPr>
        <p:spPr>
          <a:xfrm>
            <a:off x="323528" y="865979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2) 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한계점</a:t>
            </a:r>
            <a:r>
              <a:rPr lang="en-US" altLang="ko-KR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 </a:t>
            </a: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및 활용방안</a:t>
            </a:r>
            <a:endParaRPr lang="en-US" altLang="ko-KR" dirty="0"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2135D-A081-4508-9192-938400B9F61A}"/>
              </a:ext>
            </a:extLst>
          </p:cNvPr>
          <p:cNvSpPr txBox="1"/>
          <p:nvPr/>
        </p:nvSpPr>
        <p:spPr>
          <a:xfrm>
            <a:off x="755576" y="1491630"/>
            <a:ext cx="7560840" cy="266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한계점 </a:t>
            </a:r>
            <a:endParaRPr lang="en-US" altLang="ko-KR" sz="1600" dirty="0">
              <a:solidFill>
                <a:srgbClr val="00B050"/>
              </a:solidFill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  <a:p>
            <a:pPr indent="-2520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i="0" u="none" strike="noStrike" baseline="0" dirty="0">
                <a:solidFill>
                  <a:srgbClr val="000000"/>
                </a:solidFill>
                <a:latin typeface="+mn-ea"/>
              </a:rPr>
              <a:t>데이터의 특성으로 인한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모델 </a:t>
            </a:r>
            <a:r>
              <a:rPr lang="ko-KR" altLang="en-US" sz="1400" i="0" u="none" strike="noStrike" baseline="0" dirty="0">
                <a:solidFill>
                  <a:srgbClr val="000000"/>
                </a:solidFill>
                <a:latin typeface="+mn-ea"/>
              </a:rPr>
              <a:t>학습 한계</a:t>
            </a:r>
            <a:endParaRPr lang="en-US" altLang="ko-KR" sz="1400" i="0" u="none" strike="noStrike" baseline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-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재활용 쓰레기 발생량이나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읍면동으로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분류된 데이터가 부족하여 오차 발생 가능</a:t>
            </a:r>
            <a:endParaRPr lang="en-US" altLang="ko-KR" sz="1400" dirty="0"/>
          </a:p>
          <a:p>
            <a:pPr indent="-252000">
              <a:lnSpc>
                <a:spcPct val="130000"/>
              </a:lnSpc>
              <a:buFont typeface="+mj-ea"/>
              <a:buAutoNum type="circleNumDbPlain" startAt="2"/>
            </a:pPr>
            <a:r>
              <a:rPr lang="ko-KR" altLang="en-US" sz="1400" dirty="0"/>
              <a:t>단순히 배출량이 많은 순으로 공동주택 단지에 수거기를 </a:t>
            </a:r>
            <a:r>
              <a:rPr lang="en-US" altLang="ko-KR" sz="1400" dirty="0"/>
              <a:t>1</a:t>
            </a:r>
            <a:r>
              <a:rPr lang="ko-KR" altLang="en-US" sz="1400" dirty="0"/>
              <a:t>개씩 설치하는 것보다 효율적인  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방법 존재 가능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활용방안 </a:t>
            </a:r>
            <a:endParaRPr lang="en-US" altLang="ko-KR" sz="1600" dirty="0">
              <a:solidFill>
                <a:srgbClr val="00B050"/>
              </a:solidFill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  <a:p>
            <a:pPr indent="-2520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dirty="0"/>
              <a:t>광양시 외 다른 시에 동일하게 적용 가능</a:t>
            </a:r>
            <a:endParaRPr lang="en-US" altLang="ko-KR" sz="1400" dirty="0"/>
          </a:p>
          <a:p>
            <a:pPr indent="-2520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dirty="0"/>
              <a:t>자동수거기 개수 변경에 따른 손쉬운 모델링 적용 가능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190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66"/>
    </mc:Choice>
    <mc:Fallback xmlns="">
      <p:transition spd="slow" advTm="4446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2233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05.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참고문헌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3D4C6C-1F50-4533-BDB1-5E64EE7D0EC5}"/>
              </a:ext>
            </a:extLst>
          </p:cNvPr>
          <p:cNvSpPr txBox="1"/>
          <p:nvPr/>
        </p:nvSpPr>
        <p:spPr>
          <a:xfrm>
            <a:off x="683568" y="1358482"/>
            <a:ext cx="7308304" cy="1608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ym typeface="Wingdings" panose="05000000000000000000" pitchFamily="2" charset="2"/>
              </a:rPr>
              <a:t>KOSIS - </a:t>
            </a:r>
            <a:r>
              <a:rPr lang="ko-KR" altLang="en-US" sz="1100" dirty="0">
                <a:sym typeface="Wingdings" panose="05000000000000000000" pitchFamily="2" charset="2"/>
              </a:rPr>
              <a:t>전라남도 </a:t>
            </a:r>
            <a:r>
              <a:rPr lang="ko-KR" altLang="en-US" sz="1100" dirty="0" err="1">
                <a:sym typeface="Wingdings" panose="05000000000000000000" pitchFamily="2" charset="2"/>
              </a:rPr>
              <a:t>폐기물재활용률</a:t>
            </a:r>
            <a:endParaRPr lang="en-US" altLang="ko-KR" sz="11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행정안전부 인적자원 데이터</a:t>
            </a:r>
            <a:endParaRPr lang="en-US" altLang="ko-KR" sz="11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뉴스매거진</a:t>
            </a:r>
            <a:r>
              <a:rPr lang="en-US" altLang="ko-KR" sz="1100" dirty="0">
                <a:sym typeface="Wingdings" panose="05000000000000000000" pitchFamily="2" charset="2"/>
              </a:rPr>
              <a:t>21 - [</a:t>
            </a:r>
            <a:r>
              <a:rPr lang="ko-KR" altLang="en-US" sz="1100" dirty="0">
                <a:sym typeface="Wingdings" panose="05000000000000000000" pitchFamily="2" charset="2"/>
              </a:rPr>
              <a:t>심층취재</a:t>
            </a:r>
            <a:r>
              <a:rPr lang="en-US" altLang="ko-KR" sz="1100" dirty="0">
                <a:sym typeface="Wingdings" panose="05000000000000000000" pitchFamily="2" charset="2"/>
              </a:rPr>
              <a:t>1] </a:t>
            </a:r>
            <a:r>
              <a:rPr lang="ko-KR" altLang="en-US" sz="1100" dirty="0">
                <a:sym typeface="Wingdings" panose="05000000000000000000" pitchFamily="2" charset="2"/>
              </a:rPr>
              <a:t>생활폐기물</a:t>
            </a:r>
            <a:r>
              <a:rPr lang="en-US" altLang="ko-KR" sz="1100" dirty="0"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sym typeface="Wingdings" panose="05000000000000000000" pitchFamily="2" charset="2"/>
              </a:rPr>
              <a:t>재활용 분리배출만</a:t>
            </a:r>
            <a:r>
              <a:rPr lang="en-US" altLang="ko-KR" sz="1100" dirty="0"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ym typeface="Wingdings" panose="05000000000000000000" pitchFamily="2" charset="2"/>
              </a:rPr>
              <a:t>잘</a:t>
            </a:r>
            <a:r>
              <a:rPr lang="en-US" altLang="ko-KR" sz="1100" dirty="0"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ym typeface="Wingdings" panose="05000000000000000000" pitchFamily="2" charset="2"/>
              </a:rPr>
              <a:t>해도 재활용처리율 높아져</a:t>
            </a:r>
            <a:r>
              <a:rPr lang="en-US" altLang="ko-KR" sz="1100" dirty="0">
                <a:sym typeface="Wingdings" panose="05000000000000000000" pitchFamily="2" charset="2"/>
              </a:rPr>
              <a:t>..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한국갤럽 데일리 제</a:t>
            </a:r>
            <a:r>
              <a:rPr lang="en-US" altLang="ko-KR" sz="1100" dirty="0"/>
              <a:t>303</a:t>
            </a:r>
            <a:r>
              <a:rPr lang="ko-KR" altLang="en-US" sz="1100" dirty="0"/>
              <a:t>호</a:t>
            </a:r>
            <a:r>
              <a:rPr lang="en-US" altLang="ko-KR" sz="1100" dirty="0"/>
              <a:t> - </a:t>
            </a:r>
            <a:r>
              <a:rPr lang="ko-KR" altLang="en-US" sz="1100" dirty="0"/>
              <a:t>재활용 쓰레기 분리배출 관련 설문조사</a:t>
            </a:r>
            <a:endParaRPr lang="en-US" altLang="ko-KR" sz="11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폐기물의 분리수거 및 재활용에 대한 의식조사 </a:t>
            </a:r>
            <a:r>
              <a:rPr lang="ko-KR" altLang="en-US" sz="1100" dirty="0" err="1"/>
              <a:t>정재춘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이무춘</a:t>
            </a:r>
            <a:r>
              <a:rPr lang="en-US" altLang="ko-KR" sz="1100" dirty="0"/>
              <a:t> – </a:t>
            </a:r>
            <a:r>
              <a:rPr lang="ko-KR" altLang="en-US" sz="1100" dirty="0"/>
              <a:t>한국환경교육학회 </a:t>
            </a:r>
            <a:endParaRPr lang="en-US" altLang="ko-KR" sz="11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IoT</a:t>
            </a:r>
            <a:r>
              <a:rPr lang="ko-KR" altLang="en-US" sz="1100" dirty="0"/>
              <a:t>를 활용한 재활용 분리 배출 시스템 </a:t>
            </a:r>
            <a:r>
              <a:rPr lang="en-US" altLang="ko-KR" sz="1100" dirty="0"/>
              <a:t>–</a:t>
            </a:r>
            <a:r>
              <a:rPr lang="ko-KR" altLang="en-US" sz="1100" dirty="0" err="1"/>
              <a:t>남승윤</a:t>
            </a:r>
            <a:r>
              <a:rPr lang="en-US" altLang="ko-KR" sz="1100" dirty="0"/>
              <a:t>, </a:t>
            </a:r>
            <a:r>
              <a:rPr lang="ko-KR" altLang="en-US" sz="1100" dirty="0"/>
              <a:t>김민재</a:t>
            </a:r>
            <a:r>
              <a:rPr lang="en-US" altLang="ko-KR" sz="1100" dirty="0"/>
              <a:t>, </a:t>
            </a:r>
            <a:r>
              <a:rPr lang="ko-KR" altLang="en-US" sz="1100" dirty="0"/>
              <a:t>김윤원</a:t>
            </a:r>
            <a:r>
              <a:rPr lang="en-US" altLang="ko-KR" sz="1100" dirty="0"/>
              <a:t>, </a:t>
            </a:r>
            <a:r>
              <a:rPr lang="ko-KR" altLang="en-US" sz="1100" dirty="0"/>
              <a:t>김예지 </a:t>
            </a:r>
            <a:r>
              <a:rPr lang="en-US" altLang="ko-KR" sz="1100" dirty="0"/>
              <a:t>– </a:t>
            </a:r>
            <a:r>
              <a:rPr lang="ko-KR" altLang="en-US" sz="1100" dirty="0" err="1"/>
              <a:t>디자인융복합학회</a:t>
            </a:r>
            <a:endParaRPr lang="en-US" altLang="ko-KR" sz="11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썸트렌드</a:t>
            </a:r>
            <a:r>
              <a:rPr lang="en-US" altLang="ko-KR" sz="1100" dirty="0"/>
              <a:t>(</a:t>
            </a:r>
            <a:r>
              <a:rPr lang="ko-KR" altLang="en-US" sz="1100" dirty="0"/>
              <a:t>감성분석</a:t>
            </a:r>
            <a:r>
              <a:rPr lang="en-US" altLang="ko-KR" sz="1100"/>
              <a:t>)</a:t>
            </a:r>
            <a:endParaRPr lang="en-US" altLang="ko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9CDC0-57F7-4DAF-8B80-9A9E349B9A33}"/>
              </a:ext>
            </a:extLst>
          </p:cNvPr>
          <p:cNvSpPr txBox="1"/>
          <p:nvPr/>
        </p:nvSpPr>
        <p:spPr>
          <a:xfrm>
            <a:off x="323528" y="8659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출처</a:t>
            </a:r>
            <a:endParaRPr lang="en-US" altLang="ko-KR" dirty="0"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6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4"/>
    </mc:Choice>
    <mc:Fallback xmlns="">
      <p:transition spd="slow" advTm="594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9A722-BACC-45C8-A7D4-D25432DA9600}"/>
              </a:ext>
            </a:extLst>
          </p:cNvPr>
          <p:cNvSpPr txBox="1"/>
          <p:nvPr/>
        </p:nvSpPr>
        <p:spPr>
          <a:xfrm>
            <a:off x="1115616" y="1619490"/>
            <a:ext cx="6912768" cy="119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감사합니다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D9709-0C9C-49BB-B1D8-3BE3C4A0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9" t="9800" r="22039" b="28123"/>
          <a:stretch/>
        </p:blipFill>
        <p:spPr>
          <a:xfrm>
            <a:off x="6660232" y="2927308"/>
            <a:ext cx="2146585" cy="20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2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7"/>
    </mc:Choice>
    <mc:Fallback xmlns="">
      <p:transition spd="slow" advTm="668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42707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01.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프로젝트 배경 및 목표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ADEA7-1086-44F8-BF7E-E137E0DD2569}"/>
              </a:ext>
            </a:extLst>
          </p:cNvPr>
          <p:cNvSpPr txBox="1"/>
          <p:nvPr/>
        </p:nvSpPr>
        <p:spPr>
          <a:xfrm>
            <a:off x="323528" y="865979"/>
            <a:ext cx="38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생활폐기물을 줄이기 위한 해결방안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E369EF-2665-41BA-B07E-B84B5E38F9CE}"/>
              </a:ext>
            </a:extLst>
          </p:cNvPr>
          <p:cNvGrpSpPr/>
          <p:nvPr/>
        </p:nvGrpSpPr>
        <p:grpSpPr>
          <a:xfrm>
            <a:off x="467544" y="1563638"/>
            <a:ext cx="2727404" cy="2304256"/>
            <a:chOff x="692468" y="1347614"/>
            <a:chExt cx="2727404" cy="23042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689BFF-B179-4776-9635-29D06527E0B8}"/>
                </a:ext>
              </a:extLst>
            </p:cNvPr>
            <p:cNvSpPr txBox="1"/>
            <p:nvPr/>
          </p:nvSpPr>
          <p:spPr>
            <a:xfrm>
              <a:off x="692468" y="1347614"/>
              <a:ext cx="2727404" cy="188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200000"/>
                </a:lnSpc>
                <a:buFont typeface="+mj-ea"/>
                <a:buAutoNum type="circleNumDbPlain"/>
              </a:pPr>
              <a:r>
                <a:rPr lang="ko-KR" altLang="en-US" sz="1200" dirty="0">
                  <a:sym typeface="Wingdings" panose="05000000000000000000" pitchFamily="2" charset="2"/>
                </a:rPr>
                <a:t>정확한 분리배출</a:t>
              </a:r>
              <a:endParaRPr lang="en-US" altLang="ko-KR" sz="1200" dirty="0">
                <a:sym typeface="Wingdings" panose="05000000000000000000" pitchFamily="2" charset="2"/>
              </a:endParaRPr>
            </a:p>
            <a:p>
              <a:pPr marL="228600" indent="-228600">
                <a:lnSpc>
                  <a:spcPct val="200000"/>
                </a:lnSpc>
                <a:buFont typeface="+mj-ea"/>
                <a:buAutoNum type="circleNumDbPlain"/>
              </a:pP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Noto Sans KR"/>
                </a:rPr>
                <a:t>공동주택 지자체 관리체계 구축</a:t>
              </a:r>
              <a:endParaRPr lang="en-US" altLang="ko-KR" sz="1200" b="0" i="0" dirty="0">
                <a:solidFill>
                  <a:srgbClr val="000000"/>
                </a:solidFill>
                <a:effectLst/>
                <a:latin typeface="Noto Sans KR"/>
                <a:sym typeface="Wingdings" panose="05000000000000000000" pitchFamily="2" charset="2"/>
              </a:endParaRPr>
            </a:p>
            <a:p>
              <a:pPr marL="228600" indent="-228600">
                <a:lnSpc>
                  <a:spcPct val="200000"/>
                </a:lnSpc>
                <a:buFont typeface="+mj-ea"/>
                <a:buAutoNum type="circleNumDbPlain"/>
              </a:pP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Noto Sans KR"/>
                </a:rPr>
                <a:t>단독주택 인프라 개선</a:t>
              </a:r>
              <a:endParaRPr lang="en-US" altLang="ko-KR" sz="1200" dirty="0">
                <a:solidFill>
                  <a:srgbClr val="000000"/>
                </a:solidFill>
                <a:latin typeface="Noto Sans KR"/>
                <a:sym typeface="Wingdings" panose="05000000000000000000" pitchFamily="2" charset="2"/>
              </a:endParaRPr>
            </a:p>
            <a:p>
              <a:pPr marL="228600" indent="-228600">
                <a:lnSpc>
                  <a:spcPct val="200000"/>
                </a:lnSpc>
                <a:buFont typeface="+mj-ea"/>
                <a:buAutoNum type="circleNumDbPlain"/>
              </a:pP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Noto Sans KR"/>
                </a:rPr>
                <a:t>공공선별장 관리개선</a:t>
              </a:r>
              <a:endParaRPr lang="en-US" altLang="ko-KR" sz="1200" b="0" i="0" dirty="0">
                <a:solidFill>
                  <a:srgbClr val="000000"/>
                </a:solidFill>
                <a:effectLst/>
                <a:latin typeface="Noto Sans KR"/>
              </a:endParaRPr>
            </a:p>
            <a:p>
              <a:pPr marL="228600" indent="-228600">
                <a:lnSpc>
                  <a:spcPct val="200000"/>
                </a:lnSpc>
                <a:buFont typeface="+mj-ea"/>
                <a:buAutoNum type="circleNumDbPlain"/>
              </a:pP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Noto Sans KR"/>
                </a:rPr>
                <a:t>폐자원에너지 활성화</a:t>
              </a:r>
              <a:endParaRPr lang="en-US" altLang="ko-KR" sz="1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BD69EF-1D26-499F-8329-3EE5D60B038F}"/>
                </a:ext>
              </a:extLst>
            </p:cNvPr>
            <p:cNvSpPr txBox="1"/>
            <p:nvPr/>
          </p:nvSpPr>
          <p:spPr>
            <a:xfrm rot="5400000">
              <a:off x="1679080" y="3287184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5071FB-FA7B-4545-874D-E180CA95CA4C}"/>
              </a:ext>
            </a:extLst>
          </p:cNvPr>
          <p:cNvSpPr txBox="1"/>
          <p:nvPr/>
        </p:nvSpPr>
        <p:spPr>
          <a:xfrm>
            <a:off x="4525136" y="3591824"/>
            <a:ext cx="3816425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재활용 분리배출을 잘하면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재활용처리율이 높아지고</a:t>
            </a:r>
            <a:r>
              <a:rPr lang="en-US" altLang="ko-KR" sz="1200" dirty="0">
                <a:sym typeface="Wingdings" panose="05000000000000000000" pitchFamily="2" charset="2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재활용처리율이 높아지면 생활폐기물이 줄어든다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6F49695-F736-4D37-B36A-3DFFEAE374F7}"/>
              </a:ext>
            </a:extLst>
          </p:cNvPr>
          <p:cNvSpPr/>
          <p:nvPr/>
        </p:nvSpPr>
        <p:spPr>
          <a:xfrm>
            <a:off x="2242864" y="1685230"/>
            <a:ext cx="1321024" cy="292993"/>
          </a:xfrm>
          <a:prstGeom prst="rightArrow">
            <a:avLst>
              <a:gd name="adj1" fmla="val 28168"/>
              <a:gd name="adj2" fmla="val 6191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2EA024-7EE3-45D5-8E8C-EB0EE5D8ACD0}"/>
              </a:ext>
            </a:extLst>
          </p:cNvPr>
          <p:cNvGrpSpPr/>
          <p:nvPr/>
        </p:nvGrpSpPr>
        <p:grpSpPr>
          <a:xfrm>
            <a:off x="3663648" y="1491629"/>
            <a:ext cx="5456605" cy="1952203"/>
            <a:chOff x="4088512" y="1491630"/>
            <a:chExt cx="5031741" cy="18002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6CAAE3-E8B6-45A2-9DEA-496DC079B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2558" y="1491630"/>
              <a:ext cx="2477695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080E223-08E9-4430-9C2C-8B4218FC4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512" y="1563638"/>
              <a:ext cx="2494018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E043ACDC-617C-4B66-8B44-CACD483D11AD}"/>
                </a:ext>
              </a:extLst>
            </p:cNvPr>
            <p:cNvSpPr/>
            <p:nvPr/>
          </p:nvSpPr>
          <p:spPr>
            <a:xfrm rot="5400000">
              <a:off x="7016129" y="2827045"/>
              <a:ext cx="129742" cy="556488"/>
            </a:xfrm>
            <a:prstGeom prst="donut">
              <a:avLst>
                <a:gd name="adj" fmla="val 2906"/>
              </a:avLst>
            </a:prstGeom>
            <a:solidFill>
              <a:srgbClr val="FFBE58"/>
            </a:solidFill>
            <a:ln>
              <a:solidFill>
                <a:srgbClr val="FFBE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459F9B44-EB8C-4251-9795-FA4D2549139E}"/>
              </a:ext>
            </a:extLst>
          </p:cNvPr>
          <p:cNvSpPr/>
          <p:nvPr/>
        </p:nvSpPr>
        <p:spPr>
          <a:xfrm rot="5400000">
            <a:off x="6933051" y="1832082"/>
            <a:ext cx="316726" cy="365203"/>
          </a:xfrm>
          <a:prstGeom prst="donut">
            <a:avLst>
              <a:gd name="adj" fmla="val 2906"/>
            </a:avLst>
          </a:prstGeom>
          <a:noFill/>
          <a:ln>
            <a:solidFill>
              <a:srgbClr val="FFB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136A5FC-19E1-4925-BF0D-AB88DD73F862}"/>
              </a:ext>
            </a:extLst>
          </p:cNvPr>
          <p:cNvSpPr/>
          <p:nvPr/>
        </p:nvSpPr>
        <p:spPr>
          <a:xfrm>
            <a:off x="3851920" y="1831726"/>
            <a:ext cx="354402" cy="1587513"/>
          </a:xfrm>
          <a:prstGeom prst="frame">
            <a:avLst>
              <a:gd name="adj1" fmla="val 11073"/>
            </a:avLst>
          </a:prstGeom>
          <a:solidFill>
            <a:srgbClr val="FFB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E58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174BB5-4FF2-4F65-8D6B-386E5F061D0C}"/>
              </a:ext>
            </a:extLst>
          </p:cNvPr>
          <p:cNvSpPr txBox="1"/>
          <p:nvPr/>
        </p:nvSpPr>
        <p:spPr>
          <a:xfrm>
            <a:off x="3581433" y="3627753"/>
            <a:ext cx="98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그래프 분석</a:t>
            </a:r>
            <a:r>
              <a:rPr lang="en-US" altLang="ko-KR" sz="1100" b="1" dirty="0"/>
              <a:t>: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EEE7C4-6D8A-4440-97A6-E8246A362F2D}"/>
              </a:ext>
            </a:extLst>
          </p:cNvPr>
          <p:cNvSpPr txBox="1"/>
          <p:nvPr/>
        </p:nvSpPr>
        <p:spPr>
          <a:xfrm>
            <a:off x="438496" y="4458901"/>
            <a:ext cx="8267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시사점</a:t>
            </a:r>
            <a:r>
              <a:rPr lang="en-US" altLang="ko-KR" sz="2000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: </a:t>
            </a:r>
            <a:r>
              <a:rPr lang="ko-KR" altLang="en-US" sz="2000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생활폐기물을 줄이기 위해 </a:t>
            </a:r>
            <a:r>
              <a:rPr lang="ko-KR" altLang="en-US" sz="20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정확한 분리배출</a:t>
            </a:r>
            <a:r>
              <a:rPr lang="ko-KR" altLang="en-US" sz="2000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을 하는 것은 </a:t>
            </a:r>
            <a:r>
              <a:rPr lang="ko-KR" altLang="en-US" sz="2000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효과적</a:t>
            </a:r>
            <a:r>
              <a:rPr lang="ko-KR" altLang="en-US" sz="2000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이다</a:t>
            </a:r>
            <a:r>
              <a:rPr lang="en-US" altLang="ko-KR" sz="2000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.</a:t>
            </a:r>
            <a:endParaRPr lang="ko-KR" altLang="en-US" sz="2000" dirty="0"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9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72"/>
    </mc:Choice>
    <mc:Fallback xmlns="">
      <p:transition spd="slow" advTm="342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42707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01.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프로젝트 배경 및 목표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4B053F8-B03D-4242-ADF4-44C21854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80" y="2158404"/>
            <a:ext cx="2437126" cy="24669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BE4CDC-DE52-489A-95A7-B6C983C87DEE}"/>
              </a:ext>
            </a:extLst>
          </p:cNvPr>
          <p:cNvSpPr txBox="1"/>
          <p:nvPr/>
        </p:nvSpPr>
        <p:spPr>
          <a:xfrm>
            <a:off x="323528" y="865979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분리수거에 대한 사람들 인식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1D7E9-AB1F-45D0-85F0-BB3F3B53BA14}"/>
              </a:ext>
            </a:extLst>
          </p:cNvPr>
          <p:cNvSpPr txBox="1"/>
          <p:nvPr/>
        </p:nvSpPr>
        <p:spPr>
          <a:xfrm>
            <a:off x="692468" y="1347614"/>
            <a:ext cx="7704856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ym typeface="Wingdings" panose="05000000000000000000" pitchFamily="2" charset="2"/>
              </a:rPr>
              <a:t>최근 </a:t>
            </a:r>
            <a:r>
              <a:rPr lang="en-US" altLang="ko-KR" sz="1200" dirty="0">
                <a:sym typeface="Wingdings" panose="05000000000000000000" pitchFamily="2" charset="2"/>
              </a:rPr>
              <a:t>3</a:t>
            </a:r>
            <a:r>
              <a:rPr lang="ko-KR" altLang="en-US" sz="1200" dirty="0">
                <a:sym typeface="Wingdings" panose="05000000000000000000" pitchFamily="2" charset="2"/>
              </a:rPr>
              <a:t>개월 </a:t>
            </a:r>
            <a:r>
              <a:rPr lang="en-US" altLang="ko-KR" sz="1200" dirty="0">
                <a:sym typeface="Wingdings" panose="05000000000000000000" pitchFamily="2" charset="2"/>
              </a:rPr>
              <a:t>33,317</a:t>
            </a:r>
            <a:r>
              <a:rPr lang="ko-KR" altLang="en-US" sz="1200" dirty="0">
                <a:sym typeface="Wingdings" panose="05000000000000000000" pitchFamily="2" charset="2"/>
              </a:rPr>
              <a:t>건의 감성 분석의 결과로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/>
              <a:t>긍정적인 반응보다는 부정적인 반응이 더 많음</a:t>
            </a:r>
            <a:endParaRPr lang="en-US" altLang="ko-KR" sz="1200" dirty="0"/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 특</a:t>
            </a:r>
            <a:r>
              <a:rPr lang="ko-KR" altLang="en-US" sz="1200" dirty="0"/>
              <a:t>히 키워드 분석을 보면</a:t>
            </a:r>
            <a:r>
              <a:rPr lang="en-US" altLang="ko-KR" sz="1200" dirty="0"/>
              <a:t>,</a:t>
            </a:r>
            <a:r>
              <a:rPr lang="ko-KR" altLang="en-US" sz="1200" dirty="0"/>
              <a:t> 주로 귀찮고 힘들어서 부정적인 반응을 보인 것으로 추측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0803FC-71E7-4B99-B824-F8CF227F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495" y="1844973"/>
            <a:ext cx="3000614" cy="2815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16F31-FE1C-4CD1-89C4-10539A06BEE9}"/>
              </a:ext>
            </a:extLst>
          </p:cNvPr>
          <p:cNvSpPr txBox="1"/>
          <p:nvPr/>
        </p:nvSpPr>
        <p:spPr>
          <a:xfrm flipH="1">
            <a:off x="1419472" y="4659982"/>
            <a:ext cx="2437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분리수거 키워드에 대한 감성 분석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F2D7A5-BCE2-415D-BC07-52D844647C60}"/>
              </a:ext>
            </a:extLst>
          </p:cNvPr>
          <p:cNvSpPr txBox="1"/>
          <p:nvPr/>
        </p:nvSpPr>
        <p:spPr>
          <a:xfrm flipH="1">
            <a:off x="5652120" y="4659982"/>
            <a:ext cx="2532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키워드 분석에 따른 </a:t>
            </a:r>
            <a:r>
              <a:rPr lang="ko-KR" altLang="en-US" sz="1100" dirty="0" err="1"/>
              <a:t>긍</a:t>
            </a:r>
            <a:r>
              <a:rPr lang="en-US" altLang="ko-KR" sz="1100" i="0" dirty="0">
                <a:effectLst/>
                <a:latin typeface="THE명품고딕R" panose="02020603020101020101" pitchFamily="18" charset="-127"/>
                <a:ea typeface="THE명품고딕R" panose="02020603020101020101" pitchFamily="18" charset="-127"/>
              </a:rPr>
              <a:t> · </a:t>
            </a:r>
            <a:r>
              <a:rPr lang="ko-KR" altLang="en-US" sz="1100" dirty="0"/>
              <a:t>부정 그래프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9F97E87-585F-4DB3-8CFF-22282D0D3ABB}"/>
              </a:ext>
            </a:extLst>
          </p:cNvPr>
          <p:cNvSpPr/>
          <p:nvPr/>
        </p:nvSpPr>
        <p:spPr>
          <a:xfrm>
            <a:off x="4211960" y="3147814"/>
            <a:ext cx="964320" cy="360040"/>
          </a:xfrm>
          <a:prstGeom prst="rightArrow">
            <a:avLst>
              <a:gd name="adj1" fmla="val 42530"/>
              <a:gd name="adj2" fmla="val 5933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31"/>
    </mc:Choice>
    <mc:Fallback xmlns="">
      <p:transition spd="slow" advTm="426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42707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01.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프로젝트 배경 및 목표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7D214F-D3C8-4B96-8B7A-31879B84A943}"/>
              </a:ext>
            </a:extLst>
          </p:cNvPr>
          <p:cNvSpPr txBox="1"/>
          <p:nvPr/>
        </p:nvSpPr>
        <p:spPr>
          <a:xfrm>
            <a:off x="3635896" y="1700300"/>
            <a:ext cx="5292080" cy="29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ea typeface="THE명품고딕R" panose="02020603020101020101" pitchFamily="18" charset="-127"/>
              </a:rPr>
              <a:t>- </a:t>
            </a:r>
            <a:r>
              <a:rPr lang="ko-KR" altLang="en-US" sz="1600" b="1" dirty="0">
                <a:ea typeface="THE명품고딕R" panose="02020603020101020101" pitchFamily="18" charset="-127"/>
              </a:rPr>
              <a:t>명칭</a:t>
            </a:r>
            <a:r>
              <a:rPr lang="en-US" altLang="ko-KR" sz="1400" dirty="0">
                <a:ea typeface="THE명품고딕R" panose="02020603020101020101" pitchFamily="18" charset="-127"/>
              </a:rPr>
              <a:t>: </a:t>
            </a:r>
            <a:r>
              <a:rPr lang="ko-KR" altLang="en-US" sz="1400" dirty="0" err="1">
                <a:ea typeface="THE명품고딕R" panose="02020603020101020101" pitchFamily="18" charset="-127"/>
              </a:rPr>
              <a:t>네프론</a:t>
            </a:r>
            <a:endParaRPr lang="en-US" altLang="ko-KR" sz="1400" dirty="0">
              <a:ea typeface="THE명품고딕R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ea typeface="THE명품고딕R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b="1" i="0" dirty="0">
                <a:effectLst/>
                <a:ea typeface="THE명품고딕R" panose="02020603020101020101" pitchFamily="18" charset="-127"/>
              </a:rPr>
              <a:t>- </a:t>
            </a:r>
            <a:r>
              <a:rPr lang="ko-KR" altLang="en-US" sz="1600" b="1" i="0" dirty="0">
                <a:effectLst/>
                <a:ea typeface="THE명품고딕R" panose="02020603020101020101" pitchFamily="18" charset="-127"/>
              </a:rPr>
              <a:t>원리</a:t>
            </a:r>
            <a:endParaRPr lang="en-US" altLang="ko-KR" sz="1600" b="1" dirty="0">
              <a:ea typeface="THE명품고딕R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i="0" dirty="0">
                <a:effectLst/>
                <a:ea typeface="THE명품고딕R" panose="02020603020101020101" pitchFamily="18" charset="-127"/>
              </a:rPr>
              <a:t>빈 캔이나 페트병을 넣으면 인공지능 센서가 자동으로 선별</a:t>
            </a:r>
            <a:r>
              <a:rPr lang="ko-KR" altLang="en-US" sz="1400" dirty="0">
                <a:ea typeface="THE명품고딕R" panose="02020603020101020101" pitchFamily="18" charset="-127"/>
              </a:rPr>
              <a:t>하고 </a:t>
            </a:r>
            <a:r>
              <a:rPr lang="ko-KR" altLang="en-US" sz="1400" i="0" dirty="0">
                <a:effectLst/>
                <a:ea typeface="THE명품고딕R" panose="02020603020101020101" pitchFamily="18" charset="-127"/>
              </a:rPr>
              <a:t>압축하여 분리</a:t>
            </a:r>
            <a:r>
              <a:rPr lang="en-US" altLang="ko-KR" sz="1400" i="0" dirty="0">
                <a:effectLst/>
                <a:ea typeface="THE명품고딕R" panose="02020603020101020101" pitchFamily="18" charset="-127"/>
              </a:rPr>
              <a:t>·</a:t>
            </a:r>
            <a:r>
              <a:rPr lang="ko-KR" altLang="en-US" sz="1400" i="0" dirty="0">
                <a:effectLst/>
                <a:ea typeface="THE명품고딕R" panose="02020603020101020101" pitchFamily="18" charset="-127"/>
              </a:rPr>
              <a:t>보관</a:t>
            </a:r>
            <a:endParaRPr lang="en-US" altLang="ko-KR" sz="1400" i="0" dirty="0">
              <a:effectLst/>
              <a:ea typeface="THE명품고딕R" panose="0202060302010102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ea typeface="THE명품고딕R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b="1" dirty="0">
                <a:ea typeface="THE명품고딕R" panose="02020603020101020101" pitchFamily="18" charset="-127"/>
              </a:rPr>
              <a:t>- </a:t>
            </a:r>
            <a:r>
              <a:rPr lang="ko-KR" altLang="en-US" sz="1600" b="1" i="0" dirty="0">
                <a:solidFill>
                  <a:srgbClr val="505050"/>
                </a:solidFill>
                <a:effectLst/>
                <a:latin typeface="THE명품고딕R" panose="02020603020101020101" pitchFamily="18" charset="-127"/>
                <a:ea typeface="THE명품고딕R" panose="02020603020101020101" pitchFamily="18" charset="-127"/>
              </a:rPr>
              <a:t>기대효과</a:t>
            </a:r>
            <a:endParaRPr lang="en-US" altLang="ko-KR" sz="1600" b="1" dirty="0">
              <a:solidFill>
                <a:srgbClr val="50505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0" i="0" dirty="0">
                <a:solidFill>
                  <a:srgbClr val="505050"/>
                </a:solidFill>
                <a:effectLst/>
                <a:latin typeface="HANBatang"/>
              </a:rPr>
              <a:t>1) </a:t>
            </a:r>
            <a:r>
              <a:rPr lang="ko-KR" altLang="en-US" sz="1400" b="0" i="0" dirty="0">
                <a:solidFill>
                  <a:srgbClr val="505050"/>
                </a:solidFill>
                <a:effectLst/>
                <a:latin typeface="HANBatang"/>
              </a:rPr>
              <a:t>쓰레기 배출량은 줄이고 재활용품 수거율도 높아질 것으로 기대</a:t>
            </a:r>
            <a:endParaRPr lang="en-US" altLang="ko-KR" sz="1400" dirty="0">
              <a:solidFill>
                <a:srgbClr val="505050"/>
              </a:solidFill>
              <a:latin typeface="HANBatang"/>
              <a:ea typeface="THE명품고딕R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0" i="0" dirty="0">
                <a:solidFill>
                  <a:srgbClr val="505050"/>
                </a:solidFill>
                <a:effectLst/>
                <a:latin typeface="HANBatang"/>
              </a:rPr>
              <a:t>2) </a:t>
            </a:r>
            <a:r>
              <a:rPr lang="ko-KR" altLang="en-US" sz="1400" b="0" i="0" dirty="0">
                <a:solidFill>
                  <a:srgbClr val="505050"/>
                </a:solidFill>
                <a:effectLst/>
                <a:latin typeface="HANBatang"/>
              </a:rPr>
              <a:t>실제 체험을 통해 자원순환의 필요성을 인식하고 분리배출 습관을 형성하는 계기 제공</a:t>
            </a:r>
            <a:endParaRPr lang="en-US" altLang="ko-KR" sz="1400" i="0" dirty="0">
              <a:effectLst/>
              <a:ea typeface="THE명품고딕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ADEA7-1086-44F8-BF7E-E137E0DD2569}"/>
              </a:ext>
            </a:extLst>
          </p:cNvPr>
          <p:cNvSpPr txBox="1"/>
          <p:nvPr/>
        </p:nvSpPr>
        <p:spPr>
          <a:xfrm>
            <a:off x="323528" y="865979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재활용품 자동수거기</a:t>
            </a:r>
          </a:p>
        </p:txBody>
      </p:sp>
      <p:pic>
        <p:nvPicPr>
          <p:cNvPr id="1028" name="Picture 4" descr="재활용품으로 포인트테크 하세요”…서울 강동구, 재활용품 무인회수기 운영">
            <a:extLst>
              <a:ext uri="{FF2B5EF4-FFF2-40B4-BE49-F238E27FC236}">
                <a16:creationId xmlns:a16="http://schemas.microsoft.com/office/drawing/2014/main" id="{FC2E81B4-EB21-4064-B5F3-43A0C32CB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9"/>
          <a:stretch/>
        </p:blipFill>
        <p:spPr bwMode="auto">
          <a:xfrm>
            <a:off x="467544" y="1491629"/>
            <a:ext cx="2990401" cy="34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35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5"/>
    </mc:Choice>
    <mc:Fallback xmlns="">
      <p:transition spd="slow" advTm="248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42707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01.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프로젝트 배경 및 목표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D7B242-AB91-433F-BB55-4BA83F2E0FB8}"/>
              </a:ext>
            </a:extLst>
          </p:cNvPr>
          <p:cNvGrpSpPr/>
          <p:nvPr/>
        </p:nvGrpSpPr>
        <p:grpSpPr>
          <a:xfrm>
            <a:off x="1307253" y="1563638"/>
            <a:ext cx="6529493" cy="2522823"/>
            <a:chOff x="994835" y="1791281"/>
            <a:chExt cx="7154328" cy="276424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0B19656-3D84-4E51-8565-F6FC2A2B53B4}"/>
                </a:ext>
              </a:extLst>
            </p:cNvPr>
            <p:cNvSpPr/>
            <p:nvPr/>
          </p:nvSpPr>
          <p:spPr>
            <a:xfrm>
              <a:off x="994835" y="1791281"/>
              <a:ext cx="2208273" cy="2208275"/>
            </a:xfrm>
            <a:prstGeom prst="ellipse">
              <a:avLst/>
            </a:prstGeom>
            <a:solidFill>
              <a:srgbClr val="C2E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</a:rPr>
                <a:t>캔</a:t>
              </a:r>
              <a:r>
                <a:rPr lang="en-US" altLang="ko-KR" i="0" dirty="0">
                  <a:solidFill>
                    <a:schemeClr val="tx1"/>
                  </a:solidFill>
                  <a:effectLst/>
                  <a:latin typeface="THE명품고딕B" panose="02020603020101020101" pitchFamily="18" charset="-127"/>
                  <a:ea typeface="THE명품고딕B" panose="02020603020101020101" pitchFamily="18" charset="-127"/>
                </a:rPr>
                <a:t> · </a:t>
              </a:r>
              <a:r>
                <a:rPr lang="ko-KR" altLang="en-US" dirty="0" err="1">
                  <a:solidFill>
                    <a:schemeClr val="tx1"/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</a:rPr>
                <a:t>페트병에국한된</a:t>
              </a:r>
              <a:r>
                <a:rPr lang="ko-KR" altLang="en-US" dirty="0">
                  <a:solidFill>
                    <a:schemeClr val="tx1"/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</a:rPr>
                <a:t> 처리</a:t>
              </a:r>
              <a:endParaRPr lang="en-US" altLang="ko-KR" dirty="0">
                <a:solidFill>
                  <a:schemeClr val="tx1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59073CF-E24C-4788-94D3-138332485C10}"/>
                </a:ext>
              </a:extLst>
            </p:cNvPr>
            <p:cNvSpPr/>
            <p:nvPr/>
          </p:nvSpPr>
          <p:spPr>
            <a:xfrm>
              <a:off x="5940890" y="1791281"/>
              <a:ext cx="2208273" cy="2208275"/>
            </a:xfrm>
            <a:prstGeom prst="ellipse">
              <a:avLst/>
            </a:prstGeom>
            <a:solidFill>
              <a:srgbClr val="C2E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</a:rPr>
                <a:t>모든 재활용 가능 품목의 처리</a:t>
              </a:r>
              <a:endParaRPr lang="en-US" altLang="ko-KR" dirty="0">
                <a:solidFill>
                  <a:schemeClr val="tx1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49D2C7-9488-4CB6-B14D-1B346F47E111}"/>
                </a:ext>
              </a:extLst>
            </p:cNvPr>
            <p:cNvSpPr txBox="1"/>
            <p:nvPr/>
          </p:nvSpPr>
          <p:spPr>
            <a:xfrm flipH="1">
              <a:off x="1096548" y="4216972"/>
              <a:ext cx="20048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4</a:t>
              </a:r>
              <a:r>
                <a:rPr lang="ko-KR" altLang="en-US" sz="1600" dirty="0"/>
                <a:t>대 시범 </a:t>
              </a:r>
              <a:r>
                <a:rPr lang="ko-KR" altLang="en-US" sz="1600" dirty="0" err="1"/>
                <a:t>운영중</a:t>
              </a:r>
              <a:endParaRPr lang="ko-KR" alt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C8AFB8-83FC-42F8-967E-8DF2644BA1E9}"/>
                </a:ext>
              </a:extLst>
            </p:cNvPr>
            <p:cNvSpPr txBox="1"/>
            <p:nvPr/>
          </p:nvSpPr>
          <p:spPr>
            <a:xfrm flipH="1">
              <a:off x="6166934" y="4216971"/>
              <a:ext cx="1756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50</a:t>
              </a:r>
              <a:r>
                <a:rPr lang="ko-KR" altLang="en-US" sz="1600" dirty="0"/>
                <a:t>대 운영 계획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9109F3E-FEB2-49F4-B7B9-0715AB5A0133}"/>
                </a:ext>
              </a:extLst>
            </p:cNvPr>
            <p:cNvSpPr/>
            <p:nvPr/>
          </p:nvSpPr>
          <p:spPr>
            <a:xfrm>
              <a:off x="3971365" y="2532348"/>
              <a:ext cx="1201270" cy="726139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6D93DD-3721-452F-8694-92C5729D9CE4}"/>
              </a:ext>
            </a:extLst>
          </p:cNvPr>
          <p:cNvSpPr txBox="1"/>
          <p:nvPr/>
        </p:nvSpPr>
        <p:spPr>
          <a:xfrm>
            <a:off x="323528" y="865979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광양시 재활용품 자동수거기 계획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8676F7-E0F6-409D-AEB7-8936A4874E98}"/>
              </a:ext>
            </a:extLst>
          </p:cNvPr>
          <p:cNvSpPr txBox="1"/>
          <p:nvPr/>
        </p:nvSpPr>
        <p:spPr>
          <a:xfrm>
            <a:off x="2020663" y="4458901"/>
            <a:ext cx="5102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재활용품 자동수거기 </a:t>
            </a:r>
            <a:r>
              <a:rPr lang="en-US" altLang="ko-KR" sz="2000" b="1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50</a:t>
            </a:r>
            <a:r>
              <a:rPr lang="ko-KR" altLang="en-US" sz="2000" b="1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대의 </a:t>
            </a:r>
            <a:r>
              <a:rPr lang="ko-KR" altLang="en-US" sz="2000" b="1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최적의 위치</a:t>
            </a:r>
            <a:r>
              <a:rPr lang="ko-KR" altLang="en-US" sz="2000" b="1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는</a:t>
            </a:r>
            <a:r>
              <a:rPr lang="en-US" altLang="ko-KR" sz="2000" b="1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?</a:t>
            </a:r>
            <a:endParaRPr lang="ko-KR" altLang="en-US" sz="2000" b="1" dirty="0"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57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57"/>
    </mc:Choice>
    <mc:Fallback xmlns="">
      <p:transition spd="slow" advTm="230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42707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01. </a:t>
              </a:r>
              <a:r>
                <a:rPr lang="ko-KR" altLang="en-US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프로젝트 배경 및 목표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880FF2-69C6-46AF-9FB9-0190F7AFB040}"/>
              </a:ext>
            </a:extLst>
          </p:cNvPr>
          <p:cNvSpPr txBox="1"/>
          <p:nvPr/>
        </p:nvSpPr>
        <p:spPr>
          <a:xfrm>
            <a:off x="827584" y="2515574"/>
            <a:ext cx="7684150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520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데이터를 활용하여 각 지역별 재활용 쓰레기 발생량을 예측</a:t>
            </a:r>
            <a:endParaRPr lang="en-US" altLang="ko-KR" sz="14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marL="180000" indent="-2520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예측된 발생량을 활용하여 광양시 공동주택 내 재활용품 자동수거기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50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개소의 설치 위치 도출</a:t>
            </a:r>
            <a:endParaRPr lang="en-US" altLang="ko-KR" sz="14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marL="180000" indent="-2520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금호동은 동 전체가 공동주택 단지로 조성된 지역으로 해당 지역의 특성 고려하여 재활용품 </a:t>
            </a:r>
            <a:endParaRPr lang="en-US" altLang="ko-KR" sz="14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Noto Sans KR"/>
              </a:rPr>
              <a:t>      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자동수거기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50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개소 중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12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개소는 금호동 내에 설치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622E8-12B7-4065-8EAA-FB7E43DB9582}"/>
              </a:ext>
            </a:extLst>
          </p:cNvPr>
          <p:cNvSpPr txBox="1"/>
          <p:nvPr/>
        </p:nvSpPr>
        <p:spPr>
          <a:xfrm>
            <a:off x="323528" y="86597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프로젝트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413EA-63F5-4F87-A057-03B585DC7A2D}"/>
              </a:ext>
            </a:extLst>
          </p:cNvPr>
          <p:cNvSpPr txBox="1"/>
          <p:nvPr/>
        </p:nvSpPr>
        <p:spPr>
          <a:xfrm>
            <a:off x="1036420" y="1708815"/>
            <a:ext cx="7071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광양시 공동주택 내 자동수거기 </a:t>
            </a:r>
            <a:r>
              <a:rPr lang="en-US" altLang="ko-KR" sz="2200" b="1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50</a:t>
            </a:r>
            <a:r>
              <a:rPr lang="ko-KR" altLang="en-US" sz="2200" b="1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대의 </a:t>
            </a:r>
            <a:r>
              <a:rPr lang="ko-KR" altLang="en-US" sz="2200" b="1" dirty="0">
                <a:solidFill>
                  <a:srgbClr val="00B050"/>
                </a:solidFill>
                <a:latin typeface="THE명품고딕B" panose="02020603020101020101" pitchFamily="18" charset="-127"/>
                <a:ea typeface="THE명품고딕B" panose="02020603020101020101" pitchFamily="18" charset="-127"/>
              </a:rPr>
              <a:t>최적 위치 선정</a:t>
            </a:r>
            <a:endParaRPr lang="ko-KR" altLang="en-US" sz="2200" b="1" dirty="0"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56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7"/>
    </mc:Choice>
    <mc:Fallback xmlns="">
      <p:transition spd="slow" advTm="3250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CA3DF2-4F1E-49F0-A643-B09A369FE687}"/>
              </a:ext>
            </a:extLst>
          </p:cNvPr>
          <p:cNvGrpSpPr/>
          <p:nvPr/>
        </p:nvGrpSpPr>
        <p:grpSpPr>
          <a:xfrm>
            <a:off x="0" y="-29736"/>
            <a:ext cx="9144000" cy="771550"/>
            <a:chOff x="0" y="-29736"/>
            <a:chExt cx="9144000" cy="771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ABDCF6-7A75-46B2-9115-5BDC6ED53F7E}"/>
                </a:ext>
              </a:extLst>
            </p:cNvPr>
            <p:cNvSpPr/>
            <p:nvPr/>
          </p:nvSpPr>
          <p:spPr>
            <a:xfrm>
              <a:off x="0" y="-29736"/>
              <a:ext cx="9144000" cy="7715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634A7-0C46-49AF-9E01-D3D9577EA0F4}"/>
                </a:ext>
              </a:extLst>
            </p:cNvPr>
            <p:cNvSpPr txBox="1"/>
            <p:nvPr/>
          </p:nvSpPr>
          <p:spPr>
            <a:xfrm>
              <a:off x="107504" y="94429"/>
              <a:ext cx="1882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02. </a:t>
              </a:r>
              <a:r>
                <a:rPr lang="ko-KR" altLang="en-US" sz="2800" dirty="0" err="1">
                  <a:solidFill>
                    <a:schemeClr val="bg1"/>
                  </a:solidFill>
                  <a:latin typeface="a시월구일3" panose="02020600000000000000" pitchFamily="18" charset="-127"/>
                  <a:ea typeface="a시월구일3" panose="02020600000000000000" pitchFamily="18" charset="-127"/>
                </a:rPr>
                <a:t>전처리</a:t>
              </a:r>
              <a:endParaRPr lang="en-US" altLang="ko-KR" sz="28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A567E8-222D-4AF6-BD27-E2EB8B2E45A8}"/>
              </a:ext>
            </a:extLst>
          </p:cNvPr>
          <p:cNvGrpSpPr/>
          <p:nvPr/>
        </p:nvGrpSpPr>
        <p:grpSpPr>
          <a:xfrm>
            <a:off x="5364088" y="1131590"/>
            <a:ext cx="3600399" cy="3697781"/>
            <a:chOff x="6581610" y="812393"/>
            <a:chExt cx="2499808" cy="369778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16A5C35-4D9C-49E9-AB1D-C4A1FA2F5E9F}"/>
                </a:ext>
              </a:extLst>
            </p:cNvPr>
            <p:cNvSpPr/>
            <p:nvPr/>
          </p:nvSpPr>
          <p:spPr>
            <a:xfrm>
              <a:off x="6581610" y="905007"/>
              <a:ext cx="2453381" cy="3605167"/>
            </a:xfrm>
            <a:prstGeom prst="roundRect">
              <a:avLst/>
            </a:prstGeom>
            <a:noFill/>
            <a:ln>
              <a:solidFill>
                <a:srgbClr val="DDE8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CB12E97-71C8-4BE0-9125-0B0917D3F516}"/>
                </a:ext>
              </a:extLst>
            </p:cNvPr>
            <p:cNvSpPr/>
            <p:nvPr/>
          </p:nvSpPr>
          <p:spPr>
            <a:xfrm>
              <a:off x="7124224" y="812393"/>
              <a:ext cx="1368152" cy="24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사용한 데이터 셋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37EB7B-1900-4223-81CA-59A7FA73CFA4}"/>
                </a:ext>
              </a:extLst>
            </p:cNvPr>
            <p:cNvSpPr txBox="1"/>
            <p:nvPr/>
          </p:nvSpPr>
          <p:spPr>
            <a:xfrm>
              <a:off x="6681602" y="1129568"/>
              <a:ext cx="2399816" cy="330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1.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공동주택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분리수거장현황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2.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재활용품분리수거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장려금지급내역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  <a:endParaRPr lang="ko-KR" altLang="en-US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3.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금호동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집적장별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재활용품통계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4.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건축물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표제부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5.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건축물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전유부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6.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법정경계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읍면동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7.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도로명주소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건물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8.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도로명주소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건물출입구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 9.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지적도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10.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인구정보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총인구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11.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동별인구수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세대수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12.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장래인구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추계치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13.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폐기물발생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및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처리현황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(2017~2018).xlsx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14.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폐기물발생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및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처리현황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(2019).xlsx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15.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금호동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위성사진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tif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16.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행정경계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읍면동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).</a:t>
              </a:r>
              <a:r>
                <a:rPr lang="en-US" altLang="ko-KR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geojson</a:t>
              </a:r>
              <a:endParaRPr lang="en-US" altLang="ko-KR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17.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광양시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2021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인구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 </a:t>
              </a: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18. 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쓰레기양추측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  <a:endParaRPr lang="ko-KR" altLang="en-US" sz="1100" b="0" i="0" u="none" strike="noStrike" dirty="0">
                <a:solidFill>
                  <a:srgbClr val="000000"/>
                </a:solidFill>
                <a:effectLst/>
                <a:latin typeface="+mn-ea"/>
              </a:endParaRPr>
            </a:p>
            <a:p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19. 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연령별인구현황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_2021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년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07</a:t>
              </a:r>
              <a:r>
                <a:rPr lang="ko-KR" altLang="en-US" sz="1100" b="0" i="0" u="none" strike="noStrike" dirty="0" err="1">
                  <a:solidFill>
                    <a:srgbClr val="000000"/>
                  </a:solidFill>
                  <a:effectLst/>
                  <a:latin typeface="+mn-ea"/>
                </a:rPr>
                <a:t>월기준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+mn-ea"/>
                </a:rPr>
                <a:t>.csv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EC4499-1D7A-46AC-A143-ADE003B6A902}"/>
              </a:ext>
            </a:extLst>
          </p:cNvPr>
          <p:cNvSpPr txBox="1"/>
          <p:nvPr/>
        </p:nvSpPr>
        <p:spPr>
          <a:xfrm>
            <a:off x="611560" y="1563638"/>
            <a:ext cx="4541645" cy="15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30000"/>
              </a:lnSpc>
              <a:buAutoNum type="arabicParenR"/>
            </a:pPr>
            <a:r>
              <a:rPr lang="ko-KR" altLang="en-US" sz="1200" dirty="0" err="1"/>
              <a:t>읍면동</a:t>
            </a:r>
            <a:r>
              <a:rPr lang="ko-KR" altLang="en-US" sz="1200" dirty="0"/>
              <a:t> 정보가 주어진 데이터와 그렇지 않은 데이터</a:t>
            </a:r>
            <a:endParaRPr lang="en-US" altLang="ko-KR" sz="1200" dirty="0"/>
          </a:p>
          <a:p>
            <a:pPr algn="just">
              <a:lnSpc>
                <a:spcPct val="130000"/>
              </a:lnSpc>
            </a:pPr>
            <a:r>
              <a:rPr lang="en-US" altLang="ko-KR" sz="1200" dirty="0"/>
              <a:t>    </a:t>
            </a:r>
          </a:p>
          <a:p>
            <a:pPr algn="just">
              <a:lnSpc>
                <a:spcPct val="130000"/>
              </a:lnSpc>
            </a:pPr>
            <a:endParaRPr lang="en-US" altLang="ko-KR" sz="1200" dirty="0"/>
          </a:p>
          <a:p>
            <a:pPr algn="just">
              <a:lnSpc>
                <a:spcPct val="130000"/>
              </a:lnSpc>
            </a:pPr>
            <a:endParaRPr lang="en-US" altLang="ko-KR" sz="1200" dirty="0"/>
          </a:p>
          <a:p>
            <a:pPr algn="just">
              <a:lnSpc>
                <a:spcPct val="130000"/>
              </a:lnSpc>
            </a:pPr>
            <a:endParaRPr lang="en-US" altLang="ko-KR" sz="1200" dirty="0"/>
          </a:p>
          <a:p>
            <a:pPr marL="228600" indent="-228600" algn="just">
              <a:lnSpc>
                <a:spcPct val="130000"/>
              </a:lnSpc>
              <a:buFont typeface="+mj-lt"/>
              <a:buAutoNum type="arabicParenR" startAt="2"/>
            </a:pPr>
            <a:r>
              <a:rPr lang="ko-KR" altLang="en-US" sz="1200" dirty="0"/>
              <a:t>재활용품 발생량 데이터가 부족함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8EEFF-1FFC-4DAA-A871-499E415E4A86}"/>
              </a:ext>
            </a:extLst>
          </p:cNvPr>
          <p:cNvSpPr txBox="1"/>
          <p:nvPr/>
        </p:nvSpPr>
        <p:spPr>
          <a:xfrm>
            <a:off x="323528" y="865979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명품고딕B" panose="02020603020101020101" pitchFamily="18" charset="-127"/>
                <a:ea typeface="THE명품고딕B" panose="02020603020101020101" pitchFamily="18" charset="-127"/>
              </a:rPr>
              <a:t>사용한 데이터셋 설명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6934-0FB0-4FE3-823C-BC1F032D7C03}"/>
              </a:ext>
            </a:extLst>
          </p:cNvPr>
          <p:cNvSpPr txBox="1"/>
          <p:nvPr/>
        </p:nvSpPr>
        <p:spPr>
          <a:xfrm>
            <a:off x="1001758" y="3069884"/>
            <a:ext cx="4146306" cy="78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200" dirty="0"/>
              <a:t>분리수거장 현황</a:t>
            </a:r>
            <a:r>
              <a:rPr lang="en-US" altLang="ko-KR" sz="1200" dirty="0"/>
              <a:t>, </a:t>
            </a:r>
            <a:r>
              <a:rPr lang="ko-KR" altLang="en-US" sz="1200" dirty="0"/>
              <a:t>재활용 장려금 내역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읍면동</a:t>
            </a:r>
            <a:r>
              <a:rPr lang="ko-KR" altLang="en-US" sz="1200" dirty="0"/>
              <a:t> 인구수</a:t>
            </a:r>
            <a:r>
              <a:rPr lang="en-US" altLang="ko-KR" sz="1200" dirty="0"/>
              <a:t>, </a:t>
            </a:r>
          </a:p>
          <a:p>
            <a:pPr algn="just">
              <a:lnSpc>
                <a:spcPct val="130000"/>
              </a:lnSpc>
            </a:pPr>
            <a:r>
              <a:rPr lang="ko-KR" altLang="en-US" sz="1200" dirty="0"/>
              <a:t>공동주택 </a:t>
            </a:r>
            <a:r>
              <a:rPr lang="ko-KR" altLang="en-US" sz="1200" dirty="0" err="1"/>
              <a:t>세대수</a:t>
            </a:r>
            <a:r>
              <a:rPr lang="en-US" altLang="ko-KR" sz="1200" dirty="0"/>
              <a:t>, </a:t>
            </a:r>
            <a:r>
              <a:rPr lang="ko-KR" altLang="en-US" sz="1200" dirty="0"/>
              <a:t>연령별 데이터 혹은 다른 기타 데이터를 </a:t>
            </a:r>
            <a:endParaRPr lang="en-US" altLang="ko-KR" sz="1200" dirty="0"/>
          </a:p>
          <a:p>
            <a:pPr algn="just">
              <a:lnSpc>
                <a:spcPct val="130000"/>
              </a:lnSpc>
            </a:pPr>
            <a:r>
              <a:rPr lang="ko-KR" altLang="en-US" sz="1200" dirty="0"/>
              <a:t>활용한 상관관계 분석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609B6B-A9E6-4284-865F-528386E13AAB}"/>
              </a:ext>
            </a:extLst>
          </p:cNvPr>
          <p:cNvSpPr txBox="1"/>
          <p:nvPr/>
        </p:nvSpPr>
        <p:spPr>
          <a:xfrm>
            <a:off x="996813" y="1891388"/>
            <a:ext cx="4151251" cy="545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읍면동에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설치할 자동 수거기의 개수를 먼저 도출할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예정이므로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읍면동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정보가 없는 데이터 사용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ADE2F89-0BE3-41A1-BE88-AC0B74F3A12C}"/>
              </a:ext>
            </a:extLst>
          </p:cNvPr>
          <p:cNvSpPr/>
          <p:nvPr/>
        </p:nvSpPr>
        <p:spPr>
          <a:xfrm>
            <a:off x="828939" y="2006516"/>
            <a:ext cx="180000" cy="614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693B597-9904-48C5-8BDF-1F5D1ED261C8}"/>
              </a:ext>
            </a:extLst>
          </p:cNvPr>
          <p:cNvSpPr/>
          <p:nvPr/>
        </p:nvSpPr>
        <p:spPr>
          <a:xfrm>
            <a:off x="828939" y="3185012"/>
            <a:ext cx="180000" cy="6144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00"/>
    </mc:Choice>
    <mc:Fallback xmlns="">
      <p:transition spd="slow" advTm="326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2159</Words>
  <Application>Microsoft Office PowerPoint</Application>
  <PresentationFormat>화면 슬라이드 쇼(16:9)</PresentationFormat>
  <Paragraphs>390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HANBatang</vt:lpstr>
      <vt:lpstr>a시월구일3</vt:lpstr>
      <vt:lpstr>THE명품고딕B</vt:lpstr>
      <vt:lpstr>THE명품고딕R</vt:lpstr>
      <vt:lpstr>맑은 고딕</vt:lpstr>
      <vt:lpstr>Noto Sans KR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김태인</cp:lastModifiedBy>
  <cp:revision>160</cp:revision>
  <dcterms:created xsi:type="dcterms:W3CDTF">2018-03-17T13:52:56Z</dcterms:created>
  <dcterms:modified xsi:type="dcterms:W3CDTF">2021-08-31T07:49:09Z</dcterms:modified>
</cp:coreProperties>
</file>